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72" r:id="rId4"/>
    <p:sldId id="298" r:id="rId5"/>
    <p:sldId id="299" r:id="rId6"/>
    <p:sldId id="300" r:id="rId7"/>
    <p:sldId id="291" r:id="rId8"/>
    <p:sldId id="294" r:id="rId9"/>
    <p:sldId id="279" r:id="rId10"/>
    <p:sldId id="292" r:id="rId11"/>
    <p:sldId id="293" r:id="rId12"/>
    <p:sldId id="295" r:id="rId13"/>
    <p:sldId id="296" r:id="rId14"/>
    <p:sldId id="297" r:id="rId15"/>
    <p:sldId id="302" r:id="rId16"/>
    <p:sldId id="303" r:id="rId17"/>
    <p:sldId id="304" r:id="rId18"/>
    <p:sldId id="271" r:id="rId19"/>
  </p:sldIdLst>
  <p:sldSz cx="9144000" cy="5143500" type="screen16x9"/>
  <p:notesSz cx="6858000" cy="9144000"/>
  <p:embeddedFontLst>
    <p:embeddedFont>
      <p:font typeface="Lato" panose="020B0604020202020204" charset="0"/>
      <p:regular r:id="rId21"/>
      <p:bold r:id="rId22"/>
      <p:italic r:id="rId23"/>
      <p:boldItalic r:id="rId24"/>
    </p:embeddedFont>
    <p:embeddedFont>
      <p:font typeface="Playfair Display"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50" autoAdjust="0"/>
    <p:restoredTop sz="94660"/>
  </p:normalViewPr>
  <p:slideViewPr>
    <p:cSldViewPr snapToGrid="0">
      <p:cViewPr>
        <p:scale>
          <a:sx n="75" d="100"/>
          <a:sy n="75" d="100"/>
        </p:scale>
        <p:origin x="756" y="77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New to Sports</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Sheet1!$A$2:$A$7</c:f>
              <c:numCache>
                <c:formatCode>General</c:formatCode>
                <c:ptCount val="6"/>
                <c:pt idx="0">
                  <c:v>2017</c:v>
                </c:pt>
                <c:pt idx="1">
                  <c:v>2018</c:v>
                </c:pt>
                <c:pt idx="2">
                  <c:v>2019</c:v>
                </c:pt>
                <c:pt idx="3">
                  <c:v>2020</c:v>
                </c:pt>
                <c:pt idx="4">
                  <c:v>2021</c:v>
                </c:pt>
                <c:pt idx="5">
                  <c:v>2022</c:v>
                </c:pt>
              </c:numCache>
            </c:numRef>
          </c:cat>
          <c:val>
            <c:numRef>
              <c:f>Sheet1!$B$2:$B$7</c:f>
              <c:numCache>
                <c:formatCode>General</c:formatCode>
                <c:ptCount val="6"/>
                <c:pt idx="0">
                  <c:v>326850</c:v>
                </c:pt>
                <c:pt idx="1">
                  <c:v>323110</c:v>
                </c:pt>
                <c:pt idx="2">
                  <c:v>329220</c:v>
                </c:pt>
                <c:pt idx="3">
                  <c:v>341230</c:v>
                </c:pt>
                <c:pt idx="4">
                  <c:v>377780</c:v>
                </c:pt>
                <c:pt idx="5">
                  <c:v>350120</c:v>
                </c:pt>
              </c:numCache>
            </c:numRef>
          </c:val>
          <c:smooth val="0"/>
        </c:ser>
        <c:ser>
          <c:idx val="1"/>
          <c:order val="1"/>
          <c:tx>
            <c:strRef>
              <c:f>Sheet1!$C$1</c:f>
              <c:strCache>
                <c:ptCount val="1"/>
                <c:pt idx="0">
                  <c:v>Repeated Users</c:v>
                </c:pt>
              </c:strCache>
            </c:strRef>
          </c:tx>
          <c:spPr>
            <a:ln w="22225" cap="rnd">
              <a:solidFill>
                <a:schemeClr val="accent3"/>
              </a:solidFill>
              <a:round/>
            </a:ln>
            <a:effectLst/>
          </c:spPr>
          <c:marker>
            <c:symbol val="square"/>
            <c:size val="6"/>
            <c:spPr>
              <a:solidFill>
                <a:schemeClr val="accent3"/>
              </a:solidFill>
              <a:ln w="9525">
                <a:solidFill>
                  <a:schemeClr val="accent3"/>
                </a:solidFill>
                <a:round/>
              </a:ln>
              <a:effectLst/>
            </c:spPr>
          </c:marker>
          <c:cat>
            <c:numRef>
              <c:f>Sheet1!$A$2:$A$7</c:f>
              <c:numCache>
                <c:formatCode>General</c:formatCode>
                <c:ptCount val="6"/>
                <c:pt idx="0">
                  <c:v>2017</c:v>
                </c:pt>
                <c:pt idx="1">
                  <c:v>2018</c:v>
                </c:pt>
                <c:pt idx="2">
                  <c:v>2019</c:v>
                </c:pt>
                <c:pt idx="3">
                  <c:v>2020</c:v>
                </c:pt>
                <c:pt idx="4">
                  <c:v>2021</c:v>
                </c:pt>
                <c:pt idx="5">
                  <c:v>2022</c:v>
                </c:pt>
              </c:numCache>
            </c:numRef>
          </c:cat>
          <c:val>
            <c:numRef>
              <c:f>Sheet1!$C$2:$C$7</c:f>
              <c:numCache>
                <c:formatCode>General</c:formatCode>
                <c:ptCount val="6"/>
                <c:pt idx="0">
                  <c:v>409140</c:v>
                </c:pt>
                <c:pt idx="1">
                  <c:v>407090</c:v>
                </c:pt>
                <c:pt idx="2">
                  <c:v>411530</c:v>
                </c:pt>
                <c:pt idx="3">
                  <c:v>405150</c:v>
                </c:pt>
                <c:pt idx="4">
                  <c:v>459520</c:v>
                </c:pt>
                <c:pt idx="5">
                  <c:v>413670</c:v>
                </c:pt>
              </c:numCache>
            </c:numRef>
          </c:val>
          <c:smooth val="0"/>
        </c:ser>
        <c:dLbls>
          <c:showLegendKey val="0"/>
          <c:showVal val="0"/>
          <c:showCatName val="0"/>
          <c:showSerName val="0"/>
          <c:showPercent val="0"/>
          <c:showBubbleSize val="0"/>
        </c:dLbls>
        <c:marker val="1"/>
        <c:smooth val="0"/>
        <c:axId val="820173056"/>
        <c:axId val="870996448"/>
      </c:lineChart>
      <c:catAx>
        <c:axId val="8201730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accent1"/>
                </a:solidFill>
                <a:latin typeface="+mn-lt"/>
                <a:ea typeface="+mn-ea"/>
                <a:cs typeface="+mn-cs"/>
              </a:defRPr>
            </a:pPr>
            <a:endParaRPr lang=""/>
          </a:p>
        </c:txPr>
        <c:crossAx val="870996448"/>
        <c:crosses val="autoZero"/>
        <c:auto val="1"/>
        <c:lblAlgn val="ctr"/>
        <c:lblOffset val="100"/>
        <c:noMultiLvlLbl val="0"/>
      </c:catAx>
      <c:valAx>
        <c:axId val="870996448"/>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1"/>
                </a:solidFill>
                <a:latin typeface="+mn-lt"/>
                <a:ea typeface="+mn-ea"/>
                <a:cs typeface="+mn-cs"/>
              </a:defRPr>
            </a:pPr>
            <a:endParaRPr lang=""/>
          </a:p>
        </c:txPr>
        <c:crossAx val="82017305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accent1"/>
              </a:solidFill>
              <a:latin typeface="+mn-lt"/>
              <a:ea typeface="+mn-ea"/>
              <a:cs typeface="+mn-cs"/>
            </a:defRPr>
          </a:pPr>
          <a:endParaRPr lang=""/>
        </a:p>
      </c:txPr>
    </c:legend>
    <c:plotVisOnly val="1"/>
    <c:dispBlanksAs val="gap"/>
    <c:showDLblsOverMax val="0"/>
  </c:chart>
  <c:spPr>
    <a:noFill/>
    <a:ln>
      <a:noFill/>
    </a:ln>
    <a:effectLst/>
  </c:spPr>
  <c:txPr>
    <a:bodyPr/>
    <a:lstStyle/>
    <a:p>
      <a:pPr>
        <a:defRPr>
          <a:solidFill>
            <a:schemeClr val="accent1"/>
          </a:solidFill>
        </a:defRPr>
      </a:pPr>
      <a:endParaRPr lang=""/>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Unique Models</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Sheet1!$A$2:$A$7</c:f>
              <c:numCache>
                <c:formatCode>General</c:formatCode>
                <c:ptCount val="6"/>
                <c:pt idx="0">
                  <c:v>2017</c:v>
                </c:pt>
                <c:pt idx="1">
                  <c:v>2018</c:v>
                </c:pt>
                <c:pt idx="2">
                  <c:v>2019</c:v>
                </c:pt>
                <c:pt idx="3">
                  <c:v>2020</c:v>
                </c:pt>
                <c:pt idx="4">
                  <c:v>2021</c:v>
                </c:pt>
                <c:pt idx="5">
                  <c:v>2022</c:v>
                </c:pt>
              </c:numCache>
            </c:numRef>
          </c:cat>
          <c:val>
            <c:numRef>
              <c:f>Sheet1!$B$2:$B$7</c:f>
              <c:numCache>
                <c:formatCode>General</c:formatCode>
                <c:ptCount val="6"/>
                <c:pt idx="0">
                  <c:v>1237</c:v>
                </c:pt>
                <c:pt idx="1">
                  <c:v>1258</c:v>
                </c:pt>
                <c:pt idx="2">
                  <c:v>1283</c:v>
                </c:pt>
                <c:pt idx="3">
                  <c:v>1285</c:v>
                </c:pt>
                <c:pt idx="4">
                  <c:v>1304</c:v>
                </c:pt>
                <c:pt idx="5">
                  <c:v>1328</c:v>
                </c:pt>
              </c:numCache>
            </c:numRef>
          </c:val>
          <c:smooth val="0"/>
        </c:ser>
        <c:dLbls>
          <c:dLblPos val="t"/>
          <c:showLegendKey val="0"/>
          <c:showVal val="1"/>
          <c:showCatName val="0"/>
          <c:showSerName val="0"/>
          <c:showPercent val="0"/>
          <c:showBubbleSize val="0"/>
        </c:dLbls>
        <c:marker val="1"/>
        <c:smooth val="0"/>
        <c:axId val="871000800"/>
        <c:axId val="870991008"/>
      </c:lineChart>
      <c:catAx>
        <c:axId val="8710008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accent1"/>
                </a:solidFill>
                <a:latin typeface="+mn-lt"/>
                <a:ea typeface="+mn-ea"/>
                <a:cs typeface="+mn-cs"/>
              </a:defRPr>
            </a:pPr>
            <a:endParaRPr lang=""/>
          </a:p>
        </c:txPr>
        <c:crossAx val="870991008"/>
        <c:crosses val="autoZero"/>
        <c:auto val="1"/>
        <c:lblAlgn val="ctr"/>
        <c:lblOffset val="100"/>
        <c:noMultiLvlLbl val="0"/>
      </c:catAx>
      <c:valAx>
        <c:axId val="870991008"/>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1"/>
                </a:solidFill>
                <a:latin typeface="+mn-lt"/>
                <a:ea typeface="+mn-ea"/>
                <a:cs typeface="+mn-cs"/>
              </a:defRPr>
            </a:pPr>
            <a:endParaRPr lang=""/>
          </a:p>
        </c:txPr>
        <c:crossAx val="87100080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accent1"/>
              </a:solidFill>
              <a:latin typeface="+mn-lt"/>
              <a:ea typeface="+mn-ea"/>
              <a:cs typeface="+mn-cs"/>
            </a:defRPr>
          </a:pPr>
          <a:endParaRPr lang=""/>
        </a:p>
      </c:txPr>
    </c:legend>
    <c:plotVisOnly val="1"/>
    <c:dispBlanksAs val="gap"/>
    <c:showDLblsOverMax val="0"/>
  </c:chart>
  <c:spPr>
    <a:noFill/>
    <a:ln>
      <a:noFill/>
    </a:ln>
    <a:effectLst/>
  </c:spPr>
  <c:txPr>
    <a:bodyPr/>
    <a:lstStyle/>
    <a:p>
      <a:pPr>
        <a:defRPr>
          <a:solidFill>
            <a:schemeClr val="accent1"/>
          </a:solidFill>
        </a:defRPr>
      </a:pPr>
      <a:endParaRPr lang=""/>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Harley Davidson</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Sheet1!$A$2:$A$7</c:f>
              <c:numCache>
                <c:formatCode>General</c:formatCode>
                <c:ptCount val="6"/>
                <c:pt idx="0">
                  <c:v>2017</c:v>
                </c:pt>
                <c:pt idx="1">
                  <c:v>2018</c:v>
                </c:pt>
                <c:pt idx="2">
                  <c:v>2019</c:v>
                </c:pt>
                <c:pt idx="3">
                  <c:v>2020</c:v>
                </c:pt>
                <c:pt idx="4">
                  <c:v>2021</c:v>
                </c:pt>
                <c:pt idx="5">
                  <c:v>2022</c:v>
                </c:pt>
              </c:numCache>
            </c:numRef>
          </c:cat>
          <c:val>
            <c:numRef>
              <c:f>Sheet1!$B$2:$B$7</c:f>
              <c:numCache>
                <c:formatCode>General</c:formatCode>
                <c:ptCount val="6"/>
                <c:pt idx="0">
                  <c:v>229200</c:v>
                </c:pt>
                <c:pt idx="1">
                  <c:v>228120</c:v>
                </c:pt>
                <c:pt idx="2">
                  <c:v>233140</c:v>
                </c:pt>
                <c:pt idx="3">
                  <c:v>225460</c:v>
                </c:pt>
                <c:pt idx="4">
                  <c:v>260720</c:v>
                </c:pt>
                <c:pt idx="5">
                  <c:v>232660</c:v>
                </c:pt>
              </c:numCache>
            </c:numRef>
          </c:val>
          <c:smooth val="0"/>
        </c:ser>
        <c:ser>
          <c:idx val="1"/>
          <c:order val="1"/>
          <c:tx>
            <c:strRef>
              <c:f>Sheet1!$C$1</c:f>
              <c:strCache>
                <c:ptCount val="1"/>
                <c:pt idx="0">
                  <c:v>Honda</c:v>
                </c:pt>
              </c:strCache>
            </c:strRef>
          </c:tx>
          <c:spPr>
            <a:ln w="22225" cap="rnd">
              <a:solidFill>
                <a:schemeClr val="accent3"/>
              </a:solidFill>
              <a:round/>
            </a:ln>
            <a:effectLst/>
          </c:spPr>
          <c:marker>
            <c:symbol val="square"/>
            <c:size val="6"/>
            <c:spPr>
              <a:solidFill>
                <a:schemeClr val="accent3"/>
              </a:solidFill>
              <a:ln w="9525">
                <a:solidFill>
                  <a:schemeClr val="accent3"/>
                </a:solidFill>
                <a:round/>
              </a:ln>
              <a:effectLst/>
            </c:spPr>
          </c:marker>
          <c:cat>
            <c:numRef>
              <c:f>Sheet1!$A$2:$A$7</c:f>
              <c:numCache>
                <c:formatCode>General</c:formatCode>
                <c:ptCount val="6"/>
                <c:pt idx="0">
                  <c:v>2017</c:v>
                </c:pt>
                <c:pt idx="1">
                  <c:v>2018</c:v>
                </c:pt>
                <c:pt idx="2">
                  <c:v>2019</c:v>
                </c:pt>
                <c:pt idx="3">
                  <c:v>2020</c:v>
                </c:pt>
                <c:pt idx="4">
                  <c:v>2021</c:v>
                </c:pt>
                <c:pt idx="5">
                  <c:v>2022</c:v>
                </c:pt>
              </c:numCache>
            </c:numRef>
          </c:cat>
          <c:val>
            <c:numRef>
              <c:f>Sheet1!$C$2:$C$7</c:f>
              <c:numCache>
                <c:formatCode>General</c:formatCode>
                <c:ptCount val="6"/>
                <c:pt idx="0">
                  <c:v>128330</c:v>
                </c:pt>
                <c:pt idx="1">
                  <c:v>129250</c:v>
                </c:pt>
                <c:pt idx="2">
                  <c:v>129330</c:v>
                </c:pt>
                <c:pt idx="3">
                  <c:v>130750</c:v>
                </c:pt>
                <c:pt idx="4">
                  <c:v>144690</c:v>
                </c:pt>
                <c:pt idx="5">
                  <c:v>132210</c:v>
                </c:pt>
              </c:numCache>
            </c:numRef>
          </c:val>
          <c:smooth val="0"/>
        </c:ser>
        <c:ser>
          <c:idx val="2"/>
          <c:order val="2"/>
          <c:tx>
            <c:strRef>
              <c:f>Sheet1!$D$1</c:f>
              <c:strCache>
                <c:ptCount val="1"/>
                <c:pt idx="0">
                  <c:v>Yamaha</c:v>
                </c:pt>
              </c:strCache>
            </c:strRef>
          </c:tx>
          <c:spPr>
            <a:ln w="22225" cap="rnd">
              <a:solidFill>
                <a:schemeClr val="accent5"/>
              </a:solidFill>
              <a:round/>
            </a:ln>
            <a:effectLst/>
          </c:spPr>
          <c:marker>
            <c:symbol val="triangle"/>
            <c:size val="6"/>
            <c:spPr>
              <a:solidFill>
                <a:schemeClr val="accent5"/>
              </a:solidFill>
              <a:ln w="9525">
                <a:solidFill>
                  <a:schemeClr val="accent5"/>
                </a:solidFill>
                <a:round/>
              </a:ln>
              <a:effectLst/>
            </c:spPr>
          </c:marker>
          <c:cat>
            <c:numRef>
              <c:f>Sheet1!$A$2:$A$7</c:f>
              <c:numCache>
                <c:formatCode>General</c:formatCode>
                <c:ptCount val="6"/>
                <c:pt idx="0">
                  <c:v>2017</c:v>
                </c:pt>
                <c:pt idx="1">
                  <c:v>2018</c:v>
                </c:pt>
                <c:pt idx="2">
                  <c:v>2019</c:v>
                </c:pt>
                <c:pt idx="3">
                  <c:v>2020</c:v>
                </c:pt>
                <c:pt idx="4">
                  <c:v>2021</c:v>
                </c:pt>
                <c:pt idx="5">
                  <c:v>2022</c:v>
                </c:pt>
              </c:numCache>
            </c:numRef>
          </c:cat>
          <c:val>
            <c:numRef>
              <c:f>Sheet1!$D$2:$D$7</c:f>
              <c:numCache>
                <c:formatCode>General</c:formatCode>
                <c:ptCount val="6"/>
                <c:pt idx="0">
                  <c:v>85320</c:v>
                </c:pt>
                <c:pt idx="1">
                  <c:v>81910</c:v>
                </c:pt>
                <c:pt idx="2">
                  <c:v>80740</c:v>
                </c:pt>
                <c:pt idx="3">
                  <c:v>80260</c:v>
                </c:pt>
                <c:pt idx="4">
                  <c:v>85370</c:v>
                </c:pt>
                <c:pt idx="5">
                  <c:v>74980</c:v>
                </c:pt>
              </c:numCache>
            </c:numRef>
          </c:val>
          <c:smooth val="0"/>
        </c:ser>
        <c:ser>
          <c:idx val="3"/>
          <c:order val="3"/>
          <c:tx>
            <c:strRef>
              <c:f>Sheet1!$E$1</c:f>
              <c:strCache>
                <c:ptCount val="1"/>
                <c:pt idx="0">
                  <c:v>Suzuki</c:v>
                </c:pt>
              </c:strCache>
            </c:strRef>
          </c:tx>
          <c:spPr>
            <a:ln w="22225" cap="rnd">
              <a:solidFill>
                <a:schemeClr val="accent1">
                  <a:lumMod val="60000"/>
                </a:schemeClr>
              </a:solidFill>
              <a:round/>
            </a:ln>
            <a:effectLst/>
          </c:spPr>
          <c:marker>
            <c:symbol val="x"/>
            <c:size val="6"/>
            <c:spPr>
              <a:noFill/>
              <a:ln w="9525">
                <a:solidFill>
                  <a:schemeClr val="accent1">
                    <a:lumMod val="60000"/>
                  </a:schemeClr>
                </a:solidFill>
                <a:round/>
              </a:ln>
              <a:effectLst/>
            </c:spPr>
          </c:marker>
          <c:cat>
            <c:numRef>
              <c:f>Sheet1!$A$2:$A$7</c:f>
              <c:numCache>
                <c:formatCode>General</c:formatCode>
                <c:ptCount val="6"/>
                <c:pt idx="0">
                  <c:v>2017</c:v>
                </c:pt>
                <c:pt idx="1">
                  <c:v>2018</c:v>
                </c:pt>
                <c:pt idx="2">
                  <c:v>2019</c:v>
                </c:pt>
                <c:pt idx="3">
                  <c:v>2020</c:v>
                </c:pt>
                <c:pt idx="4">
                  <c:v>2021</c:v>
                </c:pt>
                <c:pt idx="5">
                  <c:v>2022</c:v>
                </c:pt>
              </c:numCache>
            </c:numRef>
          </c:cat>
          <c:val>
            <c:numRef>
              <c:f>Sheet1!$E$2:$E$7</c:f>
              <c:numCache>
                <c:formatCode>General</c:formatCode>
                <c:ptCount val="6"/>
                <c:pt idx="0">
                  <c:v>76050</c:v>
                </c:pt>
                <c:pt idx="1">
                  <c:v>73310</c:v>
                </c:pt>
                <c:pt idx="2">
                  <c:v>70550</c:v>
                </c:pt>
                <c:pt idx="3">
                  <c:v>71100</c:v>
                </c:pt>
                <c:pt idx="4">
                  <c:v>69310</c:v>
                </c:pt>
                <c:pt idx="5">
                  <c:v>60730</c:v>
                </c:pt>
              </c:numCache>
            </c:numRef>
          </c:val>
          <c:smooth val="0"/>
        </c:ser>
        <c:ser>
          <c:idx val="4"/>
          <c:order val="4"/>
          <c:tx>
            <c:strRef>
              <c:f>Sheet1!$F$1</c:f>
              <c:strCache>
                <c:ptCount val="1"/>
                <c:pt idx="0">
                  <c:v>Victory</c:v>
                </c:pt>
              </c:strCache>
            </c:strRef>
          </c:tx>
          <c:spPr>
            <a:ln w="22225" cap="rnd">
              <a:solidFill>
                <a:schemeClr val="accent3">
                  <a:lumMod val="60000"/>
                </a:schemeClr>
              </a:solidFill>
              <a:round/>
            </a:ln>
            <a:effectLst/>
          </c:spPr>
          <c:marker>
            <c:symbol val="star"/>
            <c:size val="6"/>
            <c:spPr>
              <a:noFill/>
              <a:ln w="9525">
                <a:solidFill>
                  <a:schemeClr val="accent3">
                    <a:lumMod val="60000"/>
                  </a:schemeClr>
                </a:solidFill>
                <a:round/>
              </a:ln>
              <a:effectLst/>
            </c:spPr>
          </c:marker>
          <c:cat>
            <c:numRef>
              <c:f>Sheet1!$A$2:$A$7</c:f>
              <c:numCache>
                <c:formatCode>General</c:formatCode>
                <c:ptCount val="6"/>
                <c:pt idx="0">
                  <c:v>2017</c:v>
                </c:pt>
                <c:pt idx="1">
                  <c:v>2018</c:v>
                </c:pt>
                <c:pt idx="2">
                  <c:v>2019</c:v>
                </c:pt>
                <c:pt idx="3">
                  <c:v>2020</c:v>
                </c:pt>
                <c:pt idx="4">
                  <c:v>2021</c:v>
                </c:pt>
                <c:pt idx="5">
                  <c:v>2022</c:v>
                </c:pt>
              </c:numCache>
            </c:numRef>
          </c:cat>
          <c:val>
            <c:numRef>
              <c:f>Sheet1!$F$2:$F$7</c:f>
              <c:numCache>
                <c:formatCode>General</c:formatCode>
                <c:ptCount val="6"/>
                <c:pt idx="0">
                  <c:v>6770</c:v>
                </c:pt>
                <c:pt idx="1">
                  <c:v>5072</c:v>
                </c:pt>
                <c:pt idx="2">
                  <c:v>4721</c:v>
                </c:pt>
                <c:pt idx="3">
                  <c:v>4432</c:v>
                </c:pt>
                <c:pt idx="4">
                  <c:v>4904</c:v>
                </c:pt>
                <c:pt idx="5">
                  <c:v>4123</c:v>
                </c:pt>
              </c:numCache>
            </c:numRef>
          </c:val>
          <c:smooth val="0"/>
        </c:ser>
        <c:ser>
          <c:idx val="5"/>
          <c:order val="5"/>
          <c:tx>
            <c:strRef>
              <c:f>Sheet1!$G$1</c:f>
              <c:strCache>
                <c:ptCount val="1"/>
                <c:pt idx="0">
                  <c:v>Kawasaki</c:v>
                </c:pt>
              </c:strCache>
            </c:strRef>
          </c:tx>
          <c:spPr>
            <a:ln w="22225" cap="rnd">
              <a:solidFill>
                <a:schemeClr val="accent5">
                  <a:lumMod val="60000"/>
                </a:schemeClr>
              </a:solidFill>
              <a:round/>
            </a:ln>
            <a:effectLst/>
          </c:spPr>
          <c:marker>
            <c:symbol val="circle"/>
            <c:size val="6"/>
            <c:spPr>
              <a:solidFill>
                <a:schemeClr val="accent5">
                  <a:lumMod val="60000"/>
                </a:schemeClr>
              </a:solidFill>
              <a:ln w="9525">
                <a:solidFill>
                  <a:schemeClr val="accent5">
                    <a:lumMod val="60000"/>
                  </a:schemeClr>
                </a:solidFill>
                <a:round/>
              </a:ln>
              <a:effectLst/>
            </c:spPr>
          </c:marker>
          <c:cat>
            <c:numRef>
              <c:f>Sheet1!$A$2:$A$7</c:f>
              <c:numCache>
                <c:formatCode>General</c:formatCode>
                <c:ptCount val="6"/>
                <c:pt idx="0">
                  <c:v>2017</c:v>
                </c:pt>
                <c:pt idx="1">
                  <c:v>2018</c:v>
                </c:pt>
                <c:pt idx="2">
                  <c:v>2019</c:v>
                </c:pt>
                <c:pt idx="3">
                  <c:v>2020</c:v>
                </c:pt>
                <c:pt idx="4">
                  <c:v>2021</c:v>
                </c:pt>
                <c:pt idx="5">
                  <c:v>2022</c:v>
                </c:pt>
              </c:numCache>
            </c:numRef>
          </c:cat>
          <c:val>
            <c:numRef>
              <c:f>Sheet1!$G$2:$G$7</c:f>
              <c:numCache>
                <c:formatCode>General</c:formatCode>
                <c:ptCount val="6"/>
                <c:pt idx="0">
                  <c:v>74450</c:v>
                </c:pt>
                <c:pt idx="1">
                  <c:v>73390</c:v>
                </c:pt>
                <c:pt idx="2">
                  <c:v>73220</c:v>
                </c:pt>
                <c:pt idx="3">
                  <c:v>76760</c:v>
                </c:pt>
                <c:pt idx="4">
                  <c:v>84560</c:v>
                </c:pt>
                <c:pt idx="5">
                  <c:v>81730</c:v>
                </c:pt>
              </c:numCache>
            </c:numRef>
          </c:val>
          <c:smooth val="0"/>
        </c:ser>
        <c:ser>
          <c:idx val="6"/>
          <c:order val="6"/>
          <c:tx>
            <c:strRef>
              <c:f>Sheet1!$H$1</c:f>
              <c:strCache>
                <c:ptCount val="1"/>
                <c:pt idx="0">
                  <c:v>Indian</c:v>
                </c:pt>
              </c:strCache>
            </c:strRef>
          </c:tx>
          <c:spPr>
            <a:ln w="22225" cap="rnd">
              <a:solidFill>
                <a:schemeClr val="accent1">
                  <a:lumMod val="80000"/>
                  <a:lumOff val="20000"/>
                </a:schemeClr>
              </a:solidFill>
              <a:round/>
            </a:ln>
            <a:effectLst/>
          </c:spPr>
          <c:marker>
            <c:symbol val="plus"/>
            <c:size val="6"/>
            <c:spPr>
              <a:noFill/>
              <a:ln w="9525">
                <a:solidFill>
                  <a:schemeClr val="accent1">
                    <a:lumMod val="80000"/>
                    <a:lumOff val="20000"/>
                  </a:schemeClr>
                </a:solidFill>
                <a:round/>
              </a:ln>
              <a:effectLst/>
            </c:spPr>
          </c:marker>
          <c:cat>
            <c:numRef>
              <c:f>Sheet1!$A$2:$A$7</c:f>
              <c:numCache>
                <c:formatCode>General</c:formatCode>
                <c:ptCount val="6"/>
                <c:pt idx="0">
                  <c:v>2017</c:v>
                </c:pt>
                <c:pt idx="1">
                  <c:v>2018</c:v>
                </c:pt>
                <c:pt idx="2">
                  <c:v>2019</c:v>
                </c:pt>
                <c:pt idx="3">
                  <c:v>2020</c:v>
                </c:pt>
                <c:pt idx="4">
                  <c:v>2021</c:v>
                </c:pt>
                <c:pt idx="5">
                  <c:v>2022</c:v>
                </c:pt>
              </c:numCache>
            </c:numRef>
          </c:cat>
          <c:val>
            <c:numRef>
              <c:f>Sheet1!$H$2:$H$7</c:f>
              <c:numCache>
                <c:formatCode>General</c:formatCode>
                <c:ptCount val="6"/>
                <c:pt idx="0">
                  <c:v>7858</c:v>
                </c:pt>
                <c:pt idx="1">
                  <c:v>8600</c:v>
                </c:pt>
                <c:pt idx="2">
                  <c:v>8961</c:v>
                </c:pt>
                <c:pt idx="3">
                  <c:v>1074</c:v>
                </c:pt>
                <c:pt idx="4">
                  <c:v>13560</c:v>
                </c:pt>
                <c:pt idx="5">
                  <c:v>11750</c:v>
                </c:pt>
              </c:numCache>
            </c:numRef>
          </c:val>
          <c:smooth val="0"/>
        </c:ser>
        <c:ser>
          <c:idx val="7"/>
          <c:order val="7"/>
          <c:tx>
            <c:strRef>
              <c:f>Sheet1!$I$1</c:f>
              <c:strCache>
                <c:ptCount val="1"/>
                <c:pt idx="0">
                  <c:v>Other</c:v>
                </c:pt>
              </c:strCache>
            </c:strRef>
          </c:tx>
          <c:spPr>
            <a:ln w="22225" cap="rnd">
              <a:solidFill>
                <a:schemeClr val="accent3">
                  <a:lumMod val="80000"/>
                  <a:lumOff val="20000"/>
                </a:schemeClr>
              </a:solidFill>
              <a:round/>
            </a:ln>
            <a:effectLst/>
          </c:spPr>
          <c:marker>
            <c:symbol val="dot"/>
            <c:size val="6"/>
            <c:spPr>
              <a:solidFill>
                <a:schemeClr val="accent3">
                  <a:lumMod val="80000"/>
                  <a:lumOff val="20000"/>
                </a:schemeClr>
              </a:solidFill>
              <a:ln w="9525">
                <a:solidFill>
                  <a:schemeClr val="accent3">
                    <a:lumMod val="80000"/>
                    <a:lumOff val="20000"/>
                  </a:schemeClr>
                </a:solidFill>
                <a:round/>
              </a:ln>
              <a:effectLst/>
            </c:spPr>
          </c:marker>
          <c:cat>
            <c:numRef>
              <c:f>Sheet1!$A$2:$A$7</c:f>
              <c:numCache>
                <c:formatCode>General</c:formatCode>
                <c:ptCount val="6"/>
                <c:pt idx="0">
                  <c:v>2017</c:v>
                </c:pt>
                <c:pt idx="1">
                  <c:v>2018</c:v>
                </c:pt>
                <c:pt idx="2">
                  <c:v>2019</c:v>
                </c:pt>
                <c:pt idx="3">
                  <c:v>2020</c:v>
                </c:pt>
                <c:pt idx="4">
                  <c:v>2021</c:v>
                </c:pt>
                <c:pt idx="5">
                  <c:v>2022</c:v>
                </c:pt>
              </c:numCache>
            </c:numRef>
          </c:cat>
          <c:val>
            <c:numRef>
              <c:f>Sheet1!$I$2:$I$7</c:f>
              <c:numCache>
                <c:formatCode>General</c:formatCode>
                <c:ptCount val="6"/>
                <c:pt idx="0">
                  <c:v>128030</c:v>
                </c:pt>
                <c:pt idx="1">
                  <c:v>130550</c:v>
                </c:pt>
                <c:pt idx="2">
                  <c:v>140790</c:v>
                </c:pt>
                <c:pt idx="3">
                  <c:v>146880</c:v>
                </c:pt>
                <c:pt idx="4">
                  <c:v>174190</c:v>
                </c:pt>
                <c:pt idx="5">
                  <c:v>165600</c:v>
                </c:pt>
              </c:numCache>
            </c:numRef>
          </c:val>
          <c:smooth val="0"/>
        </c:ser>
        <c:dLbls>
          <c:showLegendKey val="0"/>
          <c:showVal val="0"/>
          <c:showCatName val="0"/>
          <c:showSerName val="0"/>
          <c:showPercent val="0"/>
          <c:showBubbleSize val="0"/>
        </c:dLbls>
        <c:marker val="1"/>
        <c:smooth val="0"/>
        <c:axId val="870991552"/>
        <c:axId val="870999168"/>
      </c:lineChart>
      <c:catAx>
        <c:axId val="8709915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accent1"/>
                </a:solidFill>
                <a:latin typeface="+mn-lt"/>
                <a:ea typeface="+mn-ea"/>
                <a:cs typeface="+mn-cs"/>
              </a:defRPr>
            </a:pPr>
            <a:endParaRPr lang=""/>
          </a:p>
        </c:txPr>
        <c:crossAx val="870999168"/>
        <c:crosses val="autoZero"/>
        <c:auto val="1"/>
        <c:lblAlgn val="ctr"/>
        <c:lblOffset val="100"/>
        <c:noMultiLvlLbl val="0"/>
      </c:catAx>
      <c:valAx>
        <c:axId val="870999168"/>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1"/>
                </a:solidFill>
                <a:latin typeface="+mn-lt"/>
                <a:ea typeface="+mn-ea"/>
                <a:cs typeface="+mn-cs"/>
              </a:defRPr>
            </a:pPr>
            <a:endParaRPr lang=""/>
          </a:p>
        </c:txPr>
        <c:crossAx val="87099155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accent1"/>
              </a:solidFill>
              <a:latin typeface="+mn-lt"/>
              <a:ea typeface="+mn-ea"/>
              <a:cs typeface="+mn-cs"/>
            </a:defRPr>
          </a:pPr>
          <a:endParaRPr lang=""/>
        </a:p>
      </c:txPr>
    </c:legend>
    <c:plotVisOnly val="1"/>
    <c:dispBlanksAs val="gap"/>
    <c:showDLblsOverMax val="0"/>
  </c:chart>
  <c:spPr>
    <a:noFill/>
    <a:ln>
      <a:noFill/>
    </a:ln>
    <a:effectLst/>
  </c:spPr>
  <c:txPr>
    <a:bodyPr/>
    <a:lstStyle/>
    <a:p>
      <a:pPr>
        <a:defRPr>
          <a:solidFill>
            <a:schemeClr val="accent1"/>
          </a:solidFill>
        </a:defRPr>
      </a:pPr>
      <a:endParaRPr lang=""/>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Total Models</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Sheet1!$A$2:$A$9</c:f>
              <c:strCache>
                <c:ptCount val="7"/>
                <c:pt idx="0">
                  <c:v>Harley Davidson</c:v>
                </c:pt>
                <c:pt idx="1">
                  <c:v>Suzuki</c:v>
                </c:pt>
                <c:pt idx="2">
                  <c:v>Yamaha</c:v>
                </c:pt>
                <c:pt idx="3">
                  <c:v>Honda</c:v>
                </c:pt>
                <c:pt idx="4">
                  <c:v>Indian</c:v>
                </c:pt>
                <c:pt idx="5">
                  <c:v>Victory</c:v>
                </c:pt>
                <c:pt idx="6">
                  <c:v>Kawasaki</c:v>
                </c:pt>
              </c:strCache>
            </c:strRef>
          </c:cat>
          <c:val>
            <c:numRef>
              <c:f>Sheet1!$B$2:$B$9</c:f>
              <c:numCache>
                <c:formatCode>General</c:formatCode>
                <c:ptCount val="8"/>
                <c:pt idx="0">
                  <c:v>229</c:v>
                </c:pt>
                <c:pt idx="1">
                  <c:v>167</c:v>
                </c:pt>
                <c:pt idx="2">
                  <c:v>253</c:v>
                </c:pt>
                <c:pt idx="3">
                  <c:v>226</c:v>
                </c:pt>
                <c:pt idx="4">
                  <c:v>12</c:v>
                </c:pt>
                <c:pt idx="5">
                  <c:v>26</c:v>
                </c:pt>
                <c:pt idx="6">
                  <c:v>136</c:v>
                </c:pt>
              </c:numCache>
            </c:numRef>
          </c:val>
          <c:smooth val="0"/>
        </c:ser>
        <c:dLbls>
          <c:dLblPos val="t"/>
          <c:showLegendKey val="0"/>
          <c:showVal val="1"/>
          <c:showCatName val="0"/>
          <c:showSerName val="0"/>
          <c:showPercent val="0"/>
          <c:showBubbleSize val="0"/>
        </c:dLbls>
        <c:marker val="1"/>
        <c:smooth val="0"/>
        <c:axId val="319609184"/>
        <c:axId val="319615712"/>
      </c:lineChart>
      <c:catAx>
        <c:axId val="3196091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accent1"/>
                </a:solidFill>
                <a:latin typeface="+mn-lt"/>
                <a:ea typeface="+mn-ea"/>
                <a:cs typeface="+mn-cs"/>
              </a:defRPr>
            </a:pPr>
            <a:endParaRPr lang=""/>
          </a:p>
        </c:txPr>
        <c:crossAx val="319615712"/>
        <c:crosses val="autoZero"/>
        <c:auto val="1"/>
        <c:lblAlgn val="ctr"/>
        <c:lblOffset val="100"/>
        <c:noMultiLvlLbl val="0"/>
      </c:catAx>
      <c:valAx>
        <c:axId val="319615712"/>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1"/>
                </a:solidFill>
                <a:latin typeface="+mn-lt"/>
                <a:ea typeface="+mn-ea"/>
                <a:cs typeface="+mn-cs"/>
              </a:defRPr>
            </a:pPr>
            <a:endParaRPr lang=""/>
          </a:p>
        </c:txPr>
        <c:crossAx val="31960918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accent1"/>
              </a:solidFill>
              <a:latin typeface="+mn-lt"/>
              <a:ea typeface="+mn-ea"/>
              <a:cs typeface="+mn-cs"/>
            </a:defRPr>
          </a:pPr>
          <a:endParaRPr lang=""/>
        </a:p>
      </c:txPr>
    </c:legend>
    <c:plotVisOnly val="1"/>
    <c:dispBlanksAs val="gap"/>
    <c:showDLblsOverMax val="0"/>
  </c:chart>
  <c:spPr>
    <a:noFill/>
    <a:ln>
      <a:noFill/>
    </a:ln>
    <a:effectLst/>
  </c:spPr>
  <c:txPr>
    <a:bodyPr/>
    <a:lstStyle/>
    <a:p>
      <a:pPr>
        <a:defRPr>
          <a:solidFill>
            <a:schemeClr val="accent1"/>
          </a:solidFill>
        </a:defRPr>
      </a:pPr>
      <a:endParaRPr lang=""/>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6344021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9255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8215d1a2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8215d1a2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7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8215d1a2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8215d1a2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585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8215d1a2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8215d1a2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181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8215d1a2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8215d1a2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955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8215d1a2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8215d1a2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828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8215d1a2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8215d1a2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707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8215d1a2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8215d1a2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113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8215d1a2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8215d1a2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164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8215d1a200_0_1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8215d1a200_0_1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8315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8215d1a2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8215d1a2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457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8215d1a2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8215d1a2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20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8215d1a2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8215d1a2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875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8215d1a2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8215d1a2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034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8215d1a2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8215d1a2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067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8215d1a2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8215d1a2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973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8215d1a2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8215d1a2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558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8215d1a2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8215d1a2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183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0.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2.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5.png"/><Relationship Id="rId9" Type="http://schemas.openxmlformats.org/officeDocument/2006/relationships/image" Target="../media/image19.pn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2.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096248" y="2604149"/>
            <a:ext cx="2951400" cy="15843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dirty="0" smtClean="0"/>
              <a:t>Insights about Bike (2017 till to date)</a:t>
            </a:r>
            <a:endParaRPr dirty="0"/>
          </a:p>
        </p:txBody>
      </p:sp>
      <p:pic>
        <p:nvPicPr>
          <p:cNvPr id="1026" name="Picture 2" descr="Zohar SADAYEV (sadadyev) - Profile | Pinter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6914" y="485242"/>
            <a:ext cx="4410069" cy="26460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solidFill>
                  <a:srgbClr val="980000"/>
                </a:solidFill>
              </a:rPr>
              <a:t>States Where New to Sports Joined</a:t>
            </a:r>
            <a:endParaRPr dirty="0">
              <a:solidFill>
                <a:srgbClr val="980000"/>
              </a:solidFill>
            </a:endParaRPr>
          </a:p>
        </p:txBody>
      </p:sp>
      <p:sp>
        <p:nvSpPr>
          <p:cNvPr id="4" name="Google Shape;73;p15"/>
          <p:cNvSpPr txBox="1">
            <a:spLocks noGrp="1"/>
          </p:cNvSpPr>
          <p:nvPr>
            <p:ph type="body" idx="1"/>
          </p:nvPr>
        </p:nvSpPr>
        <p:spPr>
          <a:xfrm>
            <a:off x="228599" y="1017449"/>
            <a:ext cx="3616779" cy="3972561"/>
          </a:xfrm>
          <a:prstGeom prst="rect">
            <a:avLst/>
          </a:prstGeom>
        </p:spPr>
        <p:txBody>
          <a:bodyPr spcFirstLastPara="1" wrap="square" lIns="91425" tIns="91425" rIns="91425" bIns="91425" anchor="t" anchorCtr="0">
            <a:noAutofit/>
          </a:bodyPr>
          <a:lstStyle/>
          <a:p>
            <a:pPr lvl="0" indent="-368300">
              <a:lnSpc>
                <a:spcPct val="150000"/>
              </a:lnSpc>
              <a:buClr>
                <a:schemeClr val="accent1"/>
              </a:buClr>
              <a:buSzPts val="2200"/>
            </a:pPr>
            <a:r>
              <a:rPr lang="en-US" dirty="0" smtClean="0">
                <a:solidFill>
                  <a:schemeClr val="accent1"/>
                </a:solidFill>
                <a:latin typeface="+mj-lt"/>
              </a:rPr>
              <a:t>Make Wise Target Locations</a:t>
            </a:r>
          </a:p>
          <a:p>
            <a:pPr lvl="0" indent="-368300">
              <a:lnSpc>
                <a:spcPct val="150000"/>
              </a:lnSpc>
              <a:buClr>
                <a:schemeClr val="accent1"/>
              </a:buClr>
              <a:buSzPts val="2200"/>
            </a:pPr>
            <a:r>
              <a:rPr lang="en-US" b="1" i="1" dirty="0" smtClean="0">
                <a:solidFill>
                  <a:schemeClr val="accent1"/>
                </a:solidFill>
                <a:latin typeface="+mj-lt"/>
              </a:rPr>
              <a:t>Harley Davidson</a:t>
            </a:r>
          </a:p>
          <a:p>
            <a:pPr lvl="0" indent="-368300">
              <a:lnSpc>
                <a:spcPct val="150000"/>
              </a:lnSpc>
              <a:buClr>
                <a:schemeClr val="accent1"/>
              </a:buClr>
              <a:buSzPts val="2200"/>
            </a:pPr>
            <a:r>
              <a:rPr lang="en-US" b="1" i="1" dirty="0" smtClean="0">
                <a:solidFill>
                  <a:schemeClr val="accent1"/>
                </a:solidFill>
                <a:latin typeface="+mj-lt"/>
              </a:rPr>
              <a:t>Honda</a:t>
            </a:r>
          </a:p>
          <a:p>
            <a:pPr lvl="0" indent="-368300">
              <a:lnSpc>
                <a:spcPct val="150000"/>
              </a:lnSpc>
              <a:buClr>
                <a:schemeClr val="accent1"/>
              </a:buClr>
              <a:buSzPts val="2200"/>
            </a:pPr>
            <a:r>
              <a:rPr lang="en-US" b="1" i="1" dirty="0" smtClean="0">
                <a:solidFill>
                  <a:schemeClr val="accent1"/>
                </a:solidFill>
                <a:latin typeface="+mj-lt"/>
              </a:rPr>
              <a:t>Suzuki</a:t>
            </a:r>
          </a:p>
          <a:p>
            <a:pPr lvl="0" indent="-368300">
              <a:lnSpc>
                <a:spcPct val="150000"/>
              </a:lnSpc>
              <a:buClr>
                <a:schemeClr val="accent1"/>
              </a:buClr>
              <a:buSzPts val="2200"/>
            </a:pPr>
            <a:r>
              <a:rPr lang="en-US" b="1" i="1" dirty="0" smtClean="0">
                <a:solidFill>
                  <a:schemeClr val="accent1"/>
                </a:solidFill>
                <a:latin typeface="+mj-lt"/>
              </a:rPr>
              <a:t>Kawasaki</a:t>
            </a:r>
          </a:p>
          <a:p>
            <a:pPr lvl="0" indent="-368300">
              <a:lnSpc>
                <a:spcPct val="150000"/>
              </a:lnSpc>
              <a:buClr>
                <a:schemeClr val="accent1"/>
              </a:buClr>
              <a:buSzPts val="2200"/>
            </a:pPr>
            <a:r>
              <a:rPr lang="en-US" b="1" i="1" dirty="0" smtClean="0">
                <a:solidFill>
                  <a:schemeClr val="accent1"/>
                </a:solidFill>
                <a:latin typeface="+mj-lt"/>
              </a:rPr>
              <a:t>Victory</a:t>
            </a:r>
          </a:p>
          <a:p>
            <a:pPr lvl="0" indent="-368300">
              <a:lnSpc>
                <a:spcPct val="150000"/>
              </a:lnSpc>
              <a:buClr>
                <a:schemeClr val="accent1"/>
              </a:buClr>
              <a:buSzPts val="2200"/>
            </a:pPr>
            <a:r>
              <a:rPr lang="en-US" b="1" i="1" dirty="0" smtClean="0">
                <a:solidFill>
                  <a:schemeClr val="accent1"/>
                </a:solidFill>
                <a:latin typeface="+mj-lt"/>
              </a:rPr>
              <a:t>Yamaha</a:t>
            </a:r>
          </a:p>
          <a:p>
            <a:pPr lvl="0" indent="-368300">
              <a:lnSpc>
                <a:spcPct val="150000"/>
              </a:lnSpc>
              <a:buClr>
                <a:schemeClr val="accent1"/>
              </a:buClr>
              <a:buSzPts val="2200"/>
            </a:pPr>
            <a:r>
              <a:rPr lang="en-US" b="1" i="1" dirty="0" smtClean="0">
                <a:solidFill>
                  <a:schemeClr val="accent1"/>
                </a:solidFill>
                <a:latin typeface="+mj-lt"/>
              </a:rPr>
              <a:t>Indian</a:t>
            </a:r>
          </a:p>
          <a:p>
            <a:pPr lvl="0" indent="-368300">
              <a:lnSpc>
                <a:spcPct val="150000"/>
              </a:lnSpc>
              <a:buClr>
                <a:schemeClr val="accent1"/>
              </a:buClr>
              <a:buSzPts val="2200"/>
            </a:pPr>
            <a:r>
              <a:rPr lang="en-US" b="1" i="1" dirty="0" smtClean="0">
                <a:solidFill>
                  <a:schemeClr val="accent1"/>
                </a:solidFill>
                <a:latin typeface="+mj-lt"/>
              </a:rPr>
              <a:t>Others</a:t>
            </a:r>
          </a:p>
          <a:p>
            <a:pPr lvl="0" indent="-368300">
              <a:lnSpc>
                <a:spcPct val="150000"/>
              </a:lnSpc>
              <a:buClr>
                <a:schemeClr val="accent1"/>
              </a:buClr>
              <a:buSzPts val="2200"/>
            </a:pPr>
            <a:endParaRPr lang="en-US" b="1" i="1" dirty="0">
              <a:solidFill>
                <a:srgbClr val="00B050"/>
              </a:solidFill>
              <a:latin typeface="+mj-lt"/>
            </a:endParaRPr>
          </a:p>
        </p:txBody>
      </p:sp>
      <p:grpSp>
        <p:nvGrpSpPr>
          <p:cNvPr id="6" name="Group 5"/>
          <p:cNvGrpSpPr/>
          <p:nvPr/>
        </p:nvGrpSpPr>
        <p:grpSpPr>
          <a:xfrm>
            <a:off x="3714750" y="1259295"/>
            <a:ext cx="5391150" cy="3771900"/>
            <a:chOff x="3714750" y="1259295"/>
            <a:chExt cx="5391150" cy="3771900"/>
          </a:xfrm>
        </p:grpSpPr>
        <p:pic>
          <p:nvPicPr>
            <p:cNvPr id="2" name="Picture 1"/>
            <p:cNvPicPr>
              <a:picLocks noChangeAspect="1"/>
            </p:cNvPicPr>
            <p:nvPr/>
          </p:nvPicPr>
          <p:blipFill>
            <a:blip r:embed="rId3"/>
            <a:stretch>
              <a:fillRect/>
            </a:stretch>
          </p:blipFill>
          <p:spPr>
            <a:xfrm>
              <a:off x="3714750" y="1259295"/>
              <a:ext cx="5391150" cy="1981200"/>
            </a:xfrm>
            <a:prstGeom prst="rect">
              <a:avLst/>
            </a:prstGeom>
          </p:spPr>
        </p:pic>
        <p:pic>
          <p:nvPicPr>
            <p:cNvPr id="3" name="Picture 2"/>
            <p:cNvPicPr>
              <a:picLocks noChangeAspect="1"/>
            </p:cNvPicPr>
            <p:nvPr/>
          </p:nvPicPr>
          <p:blipFill>
            <a:blip r:embed="rId4"/>
            <a:stretch>
              <a:fillRect/>
            </a:stretch>
          </p:blipFill>
          <p:spPr>
            <a:xfrm>
              <a:off x="4924425" y="3240495"/>
              <a:ext cx="2971800" cy="1790700"/>
            </a:xfrm>
            <a:prstGeom prst="rect">
              <a:avLst/>
            </a:prstGeom>
          </p:spPr>
        </p:pic>
      </p:grpSp>
      <p:pic>
        <p:nvPicPr>
          <p:cNvPr id="8" name="Picture 7"/>
          <p:cNvPicPr>
            <a:picLocks noChangeAspect="1"/>
          </p:cNvPicPr>
          <p:nvPr/>
        </p:nvPicPr>
        <p:blipFill>
          <a:blip r:embed="rId5"/>
          <a:stretch>
            <a:fillRect/>
          </a:stretch>
        </p:blipFill>
        <p:spPr>
          <a:xfrm>
            <a:off x="89427" y="1539717"/>
            <a:ext cx="673145" cy="357508"/>
          </a:xfrm>
          <a:prstGeom prst="rect">
            <a:avLst/>
          </a:prstGeom>
        </p:spPr>
      </p:pic>
      <p:grpSp>
        <p:nvGrpSpPr>
          <p:cNvPr id="10" name="Group 9"/>
          <p:cNvGrpSpPr/>
          <p:nvPr/>
        </p:nvGrpSpPr>
        <p:grpSpPr>
          <a:xfrm>
            <a:off x="3714750" y="1259295"/>
            <a:ext cx="5391150" cy="3743415"/>
            <a:chOff x="3714750" y="1259295"/>
            <a:chExt cx="5391150" cy="3743415"/>
          </a:xfrm>
        </p:grpSpPr>
        <p:pic>
          <p:nvPicPr>
            <p:cNvPr id="7" name="Picture 6"/>
            <p:cNvPicPr>
              <a:picLocks noChangeAspect="1"/>
            </p:cNvPicPr>
            <p:nvPr/>
          </p:nvPicPr>
          <p:blipFill>
            <a:blip r:embed="rId6"/>
            <a:stretch>
              <a:fillRect/>
            </a:stretch>
          </p:blipFill>
          <p:spPr>
            <a:xfrm>
              <a:off x="3714750" y="1259295"/>
              <a:ext cx="5391150" cy="1981200"/>
            </a:xfrm>
            <a:prstGeom prst="rect">
              <a:avLst/>
            </a:prstGeom>
          </p:spPr>
        </p:pic>
        <p:pic>
          <p:nvPicPr>
            <p:cNvPr id="9" name="Picture 8"/>
            <p:cNvPicPr>
              <a:picLocks noChangeAspect="1"/>
            </p:cNvPicPr>
            <p:nvPr/>
          </p:nvPicPr>
          <p:blipFill>
            <a:blip r:embed="rId7"/>
            <a:stretch>
              <a:fillRect/>
            </a:stretch>
          </p:blipFill>
          <p:spPr>
            <a:xfrm>
              <a:off x="5059313" y="3244896"/>
              <a:ext cx="2836911" cy="1757814"/>
            </a:xfrm>
            <a:prstGeom prst="rect">
              <a:avLst/>
            </a:prstGeom>
          </p:spPr>
        </p:pic>
      </p:grpSp>
      <p:pic>
        <p:nvPicPr>
          <p:cNvPr id="12" name="Picture 11"/>
          <p:cNvPicPr>
            <a:picLocks noChangeAspect="1"/>
          </p:cNvPicPr>
          <p:nvPr/>
        </p:nvPicPr>
        <p:blipFill>
          <a:blip r:embed="rId5"/>
          <a:stretch>
            <a:fillRect/>
          </a:stretch>
        </p:blipFill>
        <p:spPr>
          <a:xfrm>
            <a:off x="89427" y="1940250"/>
            <a:ext cx="673145" cy="357508"/>
          </a:xfrm>
          <a:prstGeom prst="rect">
            <a:avLst/>
          </a:prstGeom>
        </p:spPr>
      </p:pic>
      <p:pic>
        <p:nvPicPr>
          <p:cNvPr id="13" name="Picture 12"/>
          <p:cNvPicPr>
            <a:picLocks noChangeAspect="1"/>
          </p:cNvPicPr>
          <p:nvPr/>
        </p:nvPicPr>
        <p:blipFill>
          <a:blip r:embed="rId5"/>
          <a:stretch>
            <a:fillRect/>
          </a:stretch>
        </p:blipFill>
        <p:spPr>
          <a:xfrm>
            <a:off x="89427" y="2357466"/>
            <a:ext cx="673145" cy="357508"/>
          </a:xfrm>
          <a:prstGeom prst="rect">
            <a:avLst/>
          </a:prstGeom>
        </p:spPr>
      </p:pic>
      <p:grpSp>
        <p:nvGrpSpPr>
          <p:cNvPr id="15" name="Group 14"/>
          <p:cNvGrpSpPr/>
          <p:nvPr/>
        </p:nvGrpSpPr>
        <p:grpSpPr>
          <a:xfrm>
            <a:off x="3714750" y="1259296"/>
            <a:ext cx="5391150" cy="3796735"/>
            <a:chOff x="3714750" y="1259296"/>
            <a:chExt cx="5391150" cy="3796735"/>
          </a:xfrm>
        </p:grpSpPr>
        <p:pic>
          <p:nvPicPr>
            <p:cNvPr id="11" name="Picture 10"/>
            <p:cNvPicPr>
              <a:picLocks noChangeAspect="1"/>
            </p:cNvPicPr>
            <p:nvPr/>
          </p:nvPicPr>
          <p:blipFill>
            <a:blip r:embed="rId8"/>
            <a:stretch>
              <a:fillRect/>
            </a:stretch>
          </p:blipFill>
          <p:spPr>
            <a:xfrm>
              <a:off x="3714750" y="1259296"/>
              <a:ext cx="5391150" cy="1952714"/>
            </a:xfrm>
            <a:prstGeom prst="rect">
              <a:avLst/>
            </a:prstGeom>
          </p:spPr>
        </p:pic>
        <p:pic>
          <p:nvPicPr>
            <p:cNvPr id="14" name="Picture 13"/>
            <p:cNvPicPr>
              <a:picLocks noChangeAspect="1"/>
            </p:cNvPicPr>
            <p:nvPr/>
          </p:nvPicPr>
          <p:blipFill>
            <a:blip r:embed="rId9"/>
            <a:stretch>
              <a:fillRect/>
            </a:stretch>
          </p:blipFill>
          <p:spPr>
            <a:xfrm>
              <a:off x="5102224" y="3240495"/>
              <a:ext cx="2803525" cy="1815536"/>
            </a:xfrm>
            <a:prstGeom prst="rect">
              <a:avLst/>
            </a:prstGeom>
          </p:spPr>
        </p:pic>
      </p:grpSp>
      <p:pic>
        <p:nvPicPr>
          <p:cNvPr id="17" name="Picture 16"/>
          <p:cNvPicPr>
            <a:picLocks noChangeAspect="1"/>
          </p:cNvPicPr>
          <p:nvPr/>
        </p:nvPicPr>
        <p:blipFill>
          <a:blip r:embed="rId5"/>
          <a:stretch>
            <a:fillRect/>
          </a:stretch>
        </p:blipFill>
        <p:spPr>
          <a:xfrm>
            <a:off x="89427" y="2774682"/>
            <a:ext cx="673145" cy="357508"/>
          </a:xfrm>
          <a:prstGeom prst="rect">
            <a:avLst/>
          </a:prstGeom>
        </p:spPr>
      </p:pic>
      <p:grpSp>
        <p:nvGrpSpPr>
          <p:cNvPr id="19" name="Group 18"/>
          <p:cNvGrpSpPr/>
          <p:nvPr/>
        </p:nvGrpSpPr>
        <p:grpSpPr>
          <a:xfrm>
            <a:off x="3714750" y="1259295"/>
            <a:ext cx="5365749" cy="3784318"/>
            <a:chOff x="3714750" y="1259295"/>
            <a:chExt cx="5365749" cy="3784318"/>
          </a:xfrm>
        </p:grpSpPr>
        <p:pic>
          <p:nvPicPr>
            <p:cNvPr id="16" name="Picture 15"/>
            <p:cNvPicPr>
              <a:picLocks noChangeAspect="1"/>
            </p:cNvPicPr>
            <p:nvPr/>
          </p:nvPicPr>
          <p:blipFill>
            <a:blip r:embed="rId10"/>
            <a:stretch>
              <a:fillRect/>
            </a:stretch>
          </p:blipFill>
          <p:spPr>
            <a:xfrm>
              <a:off x="3714750" y="1259295"/>
              <a:ext cx="5365749" cy="1952715"/>
            </a:xfrm>
            <a:prstGeom prst="rect">
              <a:avLst/>
            </a:prstGeom>
          </p:spPr>
        </p:pic>
        <p:pic>
          <p:nvPicPr>
            <p:cNvPr id="18" name="Picture 17"/>
            <p:cNvPicPr>
              <a:picLocks noChangeAspect="1"/>
            </p:cNvPicPr>
            <p:nvPr/>
          </p:nvPicPr>
          <p:blipFill>
            <a:blip r:embed="rId11"/>
            <a:stretch>
              <a:fillRect/>
            </a:stretch>
          </p:blipFill>
          <p:spPr>
            <a:xfrm>
              <a:off x="4953840" y="3228077"/>
              <a:ext cx="2887567" cy="1815536"/>
            </a:xfrm>
            <a:prstGeom prst="rect">
              <a:avLst/>
            </a:prstGeom>
          </p:spPr>
        </p:pic>
      </p:grpSp>
      <p:pic>
        <p:nvPicPr>
          <p:cNvPr id="21" name="Picture 20"/>
          <p:cNvPicPr>
            <a:picLocks noChangeAspect="1"/>
          </p:cNvPicPr>
          <p:nvPr/>
        </p:nvPicPr>
        <p:blipFill>
          <a:blip r:embed="rId5"/>
          <a:stretch>
            <a:fillRect/>
          </a:stretch>
        </p:blipFill>
        <p:spPr>
          <a:xfrm>
            <a:off x="89427" y="3202591"/>
            <a:ext cx="673145" cy="357508"/>
          </a:xfrm>
          <a:prstGeom prst="rect">
            <a:avLst/>
          </a:prstGeom>
        </p:spPr>
      </p:pic>
      <p:grpSp>
        <p:nvGrpSpPr>
          <p:cNvPr id="23" name="Group 22"/>
          <p:cNvGrpSpPr/>
          <p:nvPr/>
        </p:nvGrpSpPr>
        <p:grpSpPr>
          <a:xfrm>
            <a:off x="3714750" y="1263969"/>
            <a:ext cx="5365748" cy="3790640"/>
            <a:chOff x="3714750" y="1263969"/>
            <a:chExt cx="5365748" cy="3790640"/>
          </a:xfrm>
        </p:grpSpPr>
        <p:pic>
          <p:nvPicPr>
            <p:cNvPr id="20" name="Picture 19"/>
            <p:cNvPicPr>
              <a:picLocks noChangeAspect="1"/>
            </p:cNvPicPr>
            <p:nvPr/>
          </p:nvPicPr>
          <p:blipFill>
            <a:blip r:embed="rId12"/>
            <a:stretch>
              <a:fillRect/>
            </a:stretch>
          </p:blipFill>
          <p:spPr>
            <a:xfrm>
              <a:off x="3714750" y="1263969"/>
              <a:ext cx="5365748" cy="1935623"/>
            </a:xfrm>
            <a:prstGeom prst="rect">
              <a:avLst/>
            </a:prstGeom>
          </p:spPr>
        </p:pic>
        <p:pic>
          <p:nvPicPr>
            <p:cNvPr id="22" name="Picture 21"/>
            <p:cNvPicPr>
              <a:picLocks noChangeAspect="1"/>
            </p:cNvPicPr>
            <p:nvPr/>
          </p:nvPicPr>
          <p:blipFill>
            <a:blip r:embed="rId13"/>
            <a:stretch>
              <a:fillRect/>
            </a:stretch>
          </p:blipFill>
          <p:spPr>
            <a:xfrm>
              <a:off x="4889497" y="3243210"/>
              <a:ext cx="2951909" cy="1811399"/>
            </a:xfrm>
            <a:prstGeom prst="rect">
              <a:avLst/>
            </a:prstGeom>
          </p:spPr>
        </p:pic>
      </p:grpSp>
      <p:pic>
        <p:nvPicPr>
          <p:cNvPr id="25" name="Picture 24"/>
          <p:cNvPicPr>
            <a:picLocks noChangeAspect="1"/>
          </p:cNvPicPr>
          <p:nvPr/>
        </p:nvPicPr>
        <p:blipFill>
          <a:blip r:embed="rId5"/>
          <a:stretch>
            <a:fillRect/>
          </a:stretch>
        </p:blipFill>
        <p:spPr>
          <a:xfrm>
            <a:off x="89427" y="3617800"/>
            <a:ext cx="673145" cy="357508"/>
          </a:xfrm>
          <a:prstGeom prst="rect">
            <a:avLst/>
          </a:prstGeom>
        </p:spPr>
      </p:pic>
      <p:grpSp>
        <p:nvGrpSpPr>
          <p:cNvPr id="27" name="Group 26"/>
          <p:cNvGrpSpPr/>
          <p:nvPr/>
        </p:nvGrpSpPr>
        <p:grpSpPr>
          <a:xfrm>
            <a:off x="3714748" y="1263969"/>
            <a:ext cx="5365749" cy="3799924"/>
            <a:chOff x="3714748" y="1263969"/>
            <a:chExt cx="5365749" cy="3799924"/>
          </a:xfrm>
        </p:grpSpPr>
        <p:pic>
          <p:nvPicPr>
            <p:cNvPr id="24" name="Picture 23"/>
            <p:cNvPicPr>
              <a:picLocks noChangeAspect="1"/>
            </p:cNvPicPr>
            <p:nvPr/>
          </p:nvPicPr>
          <p:blipFill>
            <a:blip r:embed="rId14"/>
            <a:stretch>
              <a:fillRect/>
            </a:stretch>
          </p:blipFill>
          <p:spPr>
            <a:xfrm>
              <a:off x="3714748" y="1263969"/>
              <a:ext cx="5365749" cy="1935623"/>
            </a:xfrm>
            <a:prstGeom prst="rect">
              <a:avLst/>
            </a:prstGeom>
          </p:spPr>
        </p:pic>
        <p:pic>
          <p:nvPicPr>
            <p:cNvPr id="26" name="Picture 25"/>
            <p:cNvPicPr>
              <a:picLocks noChangeAspect="1"/>
            </p:cNvPicPr>
            <p:nvPr/>
          </p:nvPicPr>
          <p:blipFill>
            <a:blip r:embed="rId15"/>
            <a:stretch>
              <a:fillRect/>
            </a:stretch>
          </p:blipFill>
          <p:spPr>
            <a:xfrm>
              <a:off x="4879973" y="3207796"/>
              <a:ext cx="2942384" cy="1856097"/>
            </a:xfrm>
            <a:prstGeom prst="rect">
              <a:avLst/>
            </a:prstGeom>
          </p:spPr>
        </p:pic>
      </p:grpSp>
      <p:pic>
        <p:nvPicPr>
          <p:cNvPr id="29" name="Picture 28"/>
          <p:cNvPicPr>
            <a:picLocks noChangeAspect="1"/>
          </p:cNvPicPr>
          <p:nvPr/>
        </p:nvPicPr>
        <p:blipFill>
          <a:blip r:embed="rId5"/>
          <a:stretch>
            <a:fillRect/>
          </a:stretch>
        </p:blipFill>
        <p:spPr>
          <a:xfrm>
            <a:off x="89427" y="4033009"/>
            <a:ext cx="673145" cy="357508"/>
          </a:xfrm>
          <a:prstGeom prst="rect">
            <a:avLst/>
          </a:prstGeom>
        </p:spPr>
      </p:pic>
      <p:grpSp>
        <p:nvGrpSpPr>
          <p:cNvPr id="31" name="Group 30"/>
          <p:cNvGrpSpPr/>
          <p:nvPr/>
        </p:nvGrpSpPr>
        <p:grpSpPr>
          <a:xfrm>
            <a:off x="3714747" y="1262547"/>
            <a:ext cx="5361732" cy="3728552"/>
            <a:chOff x="3714747" y="1262547"/>
            <a:chExt cx="5361732" cy="3728552"/>
          </a:xfrm>
        </p:grpSpPr>
        <p:pic>
          <p:nvPicPr>
            <p:cNvPr id="28" name="Picture 27"/>
            <p:cNvPicPr>
              <a:picLocks noChangeAspect="1"/>
            </p:cNvPicPr>
            <p:nvPr/>
          </p:nvPicPr>
          <p:blipFill>
            <a:blip r:embed="rId16"/>
            <a:stretch>
              <a:fillRect/>
            </a:stretch>
          </p:blipFill>
          <p:spPr>
            <a:xfrm>
              <a:off x="3714747" y="1262547"/>
              <a:ext cx="5361732" cy="1929182"/>
            </a:xfrm>
            <a:prstGeom prst="rect">
              <a:avLst/>
            </a:prstGeom>
          </p:spPr>
        </p:pic>
        <p:pic>
          <p:nvPicPr>
            <p:cNvPr id="30" name="Picture 29"/>
            <p:cNvPicPr>
              <a:picLocks noChangeAspect="1"/>
            </p:cNvPicPr>
            <p:nvPr/>
          </p:nvPicPr>
          <p:blipFill>
            <a:blip r:embed="rId17"/>
            <a:stretch>
              <a:fillRect/>
            </a:stretch>
          </p:blipFill>
          <p:spPr>
            <a:xfrm>
              <a:off x="4825154" y="3268980"/>
              <a:ext cx="2997203" cy="1722119"/>
            </a:xfrm>
            <a:prstGeom prst="rect">
              <a:avLst/>
            </a:prstGeom>
          </p:spPr>
        </p:pic>
      </p:grpSp>
      <p:pic>
        <p:nvPicPr>
          <p:cNvPr id="33" name="Picture 32"/>
          <p:cNvPicPr>
            <a:picLocks noChangeAspect="1"/>
          </p:cNvPicPr>
          <p:nvPr/>
        </p:nvPicPr>
        <p:blipFill>
          <a:blip r:embed="rId5"/>
          <a:stretch>
            <a:fillRect/>
          </a:stretch>
        </p:blipFill>
        <p:spPr>
          <a:xfrm>
            <a:off x="89426" y="4419135"/>
            <a:ext cx="673145" cy="357508"/>
          </a:xfrm>
          <a:prstGeom prst="rect">
            <a:avLst/>
          </a:prstGeom>
        </p:spPr>
      </p:pic>
      <p:grpSp>
        <p:nvGrpSpPr>
          <p:cNvPr id="35" name="Group 34"/>
          <p:cNvGrpSpPr/>
          <p:nvPr/>
        </p:nvGrpSpPr>
        <p:grpSpPr>
          <a:xfrm>
            <a:off x="3710727" y="1306175"/>
            <a:ext cx="5363319" cy="3713353"/>
            <a:chOff x="3710727" y="1306175"/>
            <a:chExt cx="5363319" cy="3713353"/>
          </a:xfrm>
        </p:grpSpPr>
        <p:pic>
          <p:nvPicPr>
            <p:cNvPr id="32" name="Picture 31"/>
            <p:cNvPicPr>
              <a:picLocks noChangeAspect="1"/>
            </p:cNvPicPr>
            <p:nvPr/>
          </p:nvPicPr>
          <p:blipFill>
            <a:blip r:embed="rId18"/>
            <a:stretch>
              <a:fillRect/>
            </a:stretch>
          </p:blipFill>
          <p:spPr>
            <a:xfrm>
              <a:off x="3710727" y="1306175"/>
              <a:ext cx="5363319" cy="1917502"/>
            </a:xfrm>
            <a:prstGeom prst="rect">
              <a:avLst/>
            </a:prstGeom>
          </p:spPr>
        </p:pic>
        <p:pic>
          <p:nvPicPr>
            <p:cNvPr id="34" name="Picture 33"/>
            <p:cNvPicPr>
              <a:picLocks noChangeAspect="1"/>
            </p:cNvPicPr>
            <p:nvPr/>
          </p:nvPicPr>
          <p:blipFill>
            <a:blip r:embed="rId19"/>
            <a:stretch>
              <a:fillRect/>
            </a:stretch>
          </p:blipFill>
          <p:spPr>
            <a:xfrm>
              <a:off x="4953839" y="3247687"/>
              <a:ext cx="2884392" cy="1771841"/>
            </a:xfrm>
            <a:prstGeom prst="rect">
              <a:avLst/>
            </a:prstGeom>
          </p:spPr>
        </p:pic>
      </p:grpSp>
    </p:spTree>
    <p:extLst>
      <p:ext uri="{BB962C8B-B14F-4D97-AF65-F5344CB8AC3E}">
        <p14:creationId xmlns:p14="http://schemas.microsoft.com/office/powerpoint/2010/main" val="58410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up)">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up)">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left)">
                                      <p:cBhvr>
                                        <p:cTn id="67" dur="5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up)">
                                      <p:cBhvr>
                                        <p:cTn id="72" dur="500"/>
                                        <p:tgtEl>
                                          <p:spTgt spid="3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wipe(left)">
                                      <p:cBhvr>
                                        <p:cTn id="77"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wipe(up)">
                                      <p:cBhvr>
                                        <p:cTn id="8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solidFill>
                  <a:srgbClr val="980000"/>
                </a:solidFill>
              </a:rPr>
              <a:t>MPP Segment wise – Previous vs Current</a:t>
            </a:r>
            <a:endParaRPr dirty="0">
              <a:solidFill>
                <a:srgbClr val="980000"/>
              </a:solidFill>
            </a:endParaRPr>
          </a:p>
        </p:txBody>
      </p:sp>
      <p:sp>
        <p:nvSpPr>
          <p:cNvPr id="4" name="Google Shape;73;p15"/>
          <p:cNvSpPr txBox="1">
            <a:spLocks noGrp="1"/>
          </p:cNvSpPr>
          <p:nvPr>
            <p:ph type="body" idx="1"/>
          </p:nvPr>
        </p:nvSpPr>
        <p:spPr>
          <a:xfrm>
            <a:off x="95250" y="1017449"/>
            <a:ext cx="8959850" cy="3972561"/>
          </a:xfrm>
          <a:prstGeom prst="rect">
            <a:avLst/>
          </a:prstGeom>
        </p:spPr>
        <p:txBody>
          <a:bodyPr spcFirstLastPara="1" wrap="square" lIns="91425" tIns="91425" rIns="91425" bIns="91425" anchor="t" anchorCtr="0">
            <a:noAutofit/>
          </a:bodyPr>
          <a:lstStyle/>
          <a:p>
            <a:pPr lvl="0" indent="-368300">
              <a:lnSpc>
                <a:spcPct val="150000"/>
              </a:lnSpc>
              <a:buClr>
                <a:schemeClr val="accent1"/>
              </a:buClr>
              <a:buSzPts val="2200"/>
            </a:pPr>
            <a:r>
              <a:rPr lang="en-US" dirty="0" smtClean="0">
                <a:solidFill>
                  <a:schemeClr val="accent1"/>
                </a:solidFill>
                <a:latin typeface="+mj-lt"/>
              </a:rPr>
              <a:t>Segment clearly shifted from Custom to Touring</a:t>
            </a:r>
          </a:p>
          <a:p>
            <a:pPr lvl="0" indent="-368300">
              <a:lnSpc>
                <a:spcPct val="150000"/>
              </a:lnSpc>
              <a:buClr>
                <a:schemeClr val="accent1"/>
              </a:buClr>
              <a:buSzPts val="2200"/>
            </a:pPr>
            <a:r>
              <a:rPr lang="en-US" dirty="0" smtClean="0">
                <a:solidFill>
                  <a:schemeClr val="accent1"/>
                </a:solidFill>
                <a:latin typeface="+mj-lt"/>
              </a:rPr>
              <a:t>If initially someone bought DIRT Bike </a:t>
            </a:r>
            <a:r>
              <a:rPr lang="en-US" dirty="0" smtClean="0">
                <a:solidFill>
                  <a:schemeClr val="accent1"/>
                </a:solidFill>
                <a:latin typeface="+mj-lt"/>
                <a:sym typeface="Wingdings" panose="05000000000000000000" pitchFamily="2" charset="2"/>
              </a:rPr>
              <a:t> then next are touring, custom etc.</a:t>
            </a:r>
            <a:endParaRPr lang="en-US" dirty="0">
              <a:solidFill>
                <a:schemeClr val="accent1"/>
              </a:solidFill>
              <a:latin typeface="+mj-lt"/>
            </a:endParaRPr>
          </a:p>
        </p:txBody>
      </p:sp>
      <p:pic>
        <p:nvPicPr>
          <p:cNvPr id="5" name="Picture 4"/>
          <p:cNvPicPr>
            <a:picLocks noChangeAspect="1"/>
          </p:cNvPicPr>
          <p:nvPr/>
        </p:nvPicPr>
        <p:blipFill>
          <a:blip r:embed="rId3"/>
          <a:stretch>
            <a:fillRect/>
          </a:stretch>
        </p:blipFill>
        <p:spPr>
          <a:xfrm>
            <a:off x="762000" y="1932903"/>
            <a:ext cx="7922175" cy="3095207"/>
          </a:xfrm>
          <a:prstGeom prst="rect">
            <a:avLst/>
          </a:prstGeom>
        </p:spPr>
      </p:pic>
      <p:pic>
        <p:nvPicPr>
          <p:cNvPr id="6" name="Picture 5"/>
          <p:cNvPicPr>
            <a:picLocks noChangeAspect="1"/>
          </p:cNvPicPr>
          <p:nvPr/>
        </p:nvPicPr>
        <p:blipFill>
          <a:blip r:embed="rId4"/>
          <a:stretch>
            <a:fillRect/>
          </a:stretch>
        </p:blipFill>
        <p:spPr>
          <a:xfrm>
            <a:off x="761999" y="2041087"/>
            <a:ext cx="7922175" cy="2967973"/>
          </a:xfrm>
          <a:prstGeom prst="rect">
            <a:avLst/>
          </a:prstGeom>
        </p:spPr>
      </p:pic>
    </p:spTree>
    <p:extLst>
      <p:ext uri="{BB962C8B-B14F-4D97-AF65-F5344CB8AC3E}">
        <p14:creationId xmlns:p14="http://schemas.microsoft.com/office/powerpoint/2010/main" val="150471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solidFill>
                  <a:srgbClr val="980000"/>
                </a:solidFill>
              </a:rPr>
              <a:t>Network Analysis</a:t>
            </a:r>
            <a:endParaRPr dirty="0">
              <a:solidFill>
                <a:srgbClr val="980000"/>
              </a:solidFill>
            </a:endParaRPr>
          </a:p>
        </p:txBody>
      </p:sp>
      <p:sp>
        <p:nvSpPr>
          <p:cNvPr id="4" name="Google Shape;73;p15"/>
          <p:cNvSpPr txBox="1">
            <a:spLocks noGrp="1"/>
          </p:cNvSpPr>
          <p:nvPr>
            <p:ph type="body" idx="1"/>
          </p:nvPr>
        </p:nvSpPr>
        <p:spPr>
          <a:xfrm>
            <a:off x="476249" y="1017450"/>
            <a:ext cx="3977373" cy="3972561"/>
          </a:xfrm>
          <a:prstGeom prst="rect">
            <a:avLst/>
          </a:prstGeom>
        </p:spPr>
        <p:txBody>
          <a:bodyPr spcFirstLastPara="1" wrap="square" lIns="91425" tIns="91425" rIns="91425" bIns="91425" anchor="t" anchorCtr="0">
            <a:noAutofit/>
          </a:bodyPr>
          <a:lstStyle/>
          <a:p>
            <a:pPr lvl="0" indent="-368300">
              <a:lnSpc>
                <a:spcPct val="150000"/>
              </a:lnSpc>
              <a:buClr>
                <a:schemeClr val="accent1"/>
              </a:buClr>
              <a:buSzPts val="2200"/>
            </a:pPr>
            <a:r>
              <a:rPr lang="en-US" dirty="0" smtClean="0">
                <a:solidFill>
                  <a:schemeClr val="accent1"/>
                </a:solidFill>
                <a:latin typeface="+mj-lt"/>
                <a:sym typeface="Wingdings" panose="05000000000000000000" pitchFamily="2" charset="2"/>
              </a:rPr>
              <a:t>Overall Shift Network</a:t>
            </a:r>
          </a:p>
          <a:p>
            <a:pPr lvl="0" indent="-368300">
              <a:lnSpc>
                <a:spcPct val="150000"/>
              </a:lnSpc>
              <a:buClr>
                <a:schemeClr val="accent1"/>
              </a:buClr>
              <a:buSzPts val="2200"/>
            </a:pPr>
            <a:r>
              <a:rPr lang="en-US" dirty="0" smtClean="0">
                <a:solidFill>
                  <a:schemeClr val="accent1"/>
                </a:solidFill>
                <a:latin typeface="+mj-lt"/>
                <a:sym typeface="Wingdings" panose="05000000000000000000" pitchFamily="2" charset="2"/>
              </a:rPr>
              <a:t>New to Sports (Mostly join Harley Davidson Models)</a:t>
            </a:r>
          </a:p>
          <a:p>
            <a:pPr lvl="0" indent="-368300">
              <a:lnSpc>
                <a:spcPct val="150000"/>
              </a:lnSpc>
              <a:buClr>
                <a:schemeClr val="accent1"/>
              </a:buClr>
              <a:buSzPts val="2200"/>
            </a:pPr>
            <a:r>
              <a:rPr lang="en-US" dirty="0" smtClean="0">
                <a:solidFill>
                  <a:schemeClr val="accent1"/>
                </a:solidFill>
                <a:latin typeface="+mj-lt"/>
                <a:sym typeface="Wingdings" panose="05000000000000000000" pitchFamily="2" charset="2"/>
              </a:rPr>
              <a:t>From Harley to Others (interesting fact that Harley move to Harley other models)</a:t>
            </a:r>
          </a:p>
          <a:p>
            <a:pPr lvl="0" indent="-368300">
              <a:lnSpc>
                <a:spcPct val="150000"/>
              </a:lnSpc>
              <a:buClr>
                <a:schemeClr val="accent1"/>
              </a:buClr>
              <a:buSzPts val="2200"/>
            </a:pPr>
            <a:r>
              <a:rPr lang="en-US" dirty="0" smtClean="0">
                <a:solidFill>
                  <a:schemeClr val="accent1"/>
                </a:solidFill>
                <a:latin typeface="+mj-lt"/>
                <a:sym typeface="Wingdings" panose="05000000000000000000" pitchFamily="2" charset="2"/>
              </a:rPr>
              <a:t>Year wise New to Sports</a:t>
            </a:r>
          </a:p>
          <a:p>
            <a:pPr lvl="0" indent="-368300">
              <a:lnSpc>
                <a:spcPct val="150000"/>
              </a:lnSpc>
              <a:buClr>
                <a:schemeClr val="accent1"/>
              </a:buClr>
              <a:buSzPts val="2200"/>
            </a:pPr>
            <a:r>
              <a:rPr lang="en-US" dirty="0" smtClean="0">
                <a:solidFill>
                  <a:schemeClr val="accent1"/>
                </a:solidFill>
                <a:latin typeface="+mj-lt"/>
                <a:sym typeface="Wingdings" panose="05000000000000000000" pitchFamily="2" charset="2"/>
              </a:rPr>
              <a:t>People who leave Harley Davidson (move to others)</a:t>
            </a:r>
            <a:endParaRPr lang="en-US" dirty="0">
              <a:solidFill>
                <a:schemeClr val="accent1"/>
              </a:solidFill>
              <a:latin typeface="+mj-lt"/>
            </a:endParaRPr>
          </a:p>
        </p:txBody>
      </p:sp>
      <p:pic>
        <p:nvPicPr>
          <p:cNvPr id="2" name="Picture 1"/>
          <p:cNvPicPr>
            <a:picLocks noChangeAspect="1"/>
          </p:cNvPicPr>
          <p:nvPr/>
        </p:nvPicPr>
        <p:blipFill>
          <a:blip r:embed="rId3"/>
          <a:stretch>
            <a:fillRect/>
          </a:stretch>
        </p:blipFill>
        <p:spPr>
          <a:xfrm>
            <a:off x="4453623" y="0"/>
            <a:ext cx="4690378" cy="4051300"/>
          </a:xfrm>
          <a:prstGeom prst="rect">
            <a:avLst/>
          </a:prstGeom>
        </p:spPr>
      </p:pic>
      <p:pic>
        <p:nvPicPr>
          <p:cNvPr id="7" name="Picture 6"/>
          <p:cNvPicPr>
            <a:picLocks noChangeAspect="1"/>
          </p:cNvPicPr>
          <p:nvPr/>
        </p:nvPicPr>
        <p:blipFill>
          <a:blip r:embed="rId4"/>
          <a:stretch>
            <a:fillRect/>
          </a:stretch>
        </p:blipFill>
        <p:spPr>
          <a:xfrm>
            <a:off x="311700" y="1150966"/>
            <a:ext cx="673145" cy="357508"/>
          </a:xfrm>
          <a:prstGeom prst="rect">
            <a:avLst/>
          </a:prstGeom>
        </p:spPr>
      </p:pic>
      <p:pic>
        <p:nvPicPr>
          <p:cNvPr id="3" name="Picture 2"/>
          <p:cNvPicPr>
            <a:picLocks noChangeAspect="1"/>
          </p:cNvPicPr>
          <p:nvPr/>
        </p:nvPicPr>
        <p:blipFill>
          <a:blip r:embed="rId5"/>
          <a:stretch>
            <a:fillRect/>
          </a:stretch>
        </p:blipFill>
        <p:spPr>
          <a:xfrm>
            <a:off x="4618171" y="0"/>
            <a:ext cx="4525829" cy="4047561"/>
          </a:xfrm>
          <a:prstGeom prst="rect">
            <a:avLst/>
          </a:prstGeom>
        </p:spPr>
      </p:pic>
      <p:pic>
        <p:nvPicPr>
          <p:cNvPr id="9" name="Picture 8"/>
          <p:cNvPicPr>
            <a:picLocks noChangeAspect="1"/>
          </p:cNvPicPr>
          <p:nvPr/>
        </p:nvPicPr>
        <p:blipFill>
          <a:blip r:embed="rId4"/>
          <a:stretch>
            <a:fillRect/>
          </a:stretch>
        </p:blipFill>
        <p:spPr>
          <a:xfrm>
            <a:off x="311700" y="1531048"/>
            <a:ext cx="673145" cy="357508"/>
          </a:xfrm>
          <a:prstGeom prst="rect">
            <a:avLst/>
          </a:prstGeom>
        </p:spPr>
      </p:pic>
      <p:pic>
        <p:nvPicPr>
          <p:cNvPr id="8" name="Picture 7"/>
          <p:cNvPicPr>
            <a:picLocks noChangeAspect="1"/>
          </p:cNvPicPr>
          <p:nvPr/>
        </p:nvPicPr>
        <p:blipFill>
          <a:blip r:embed="rId6"/>
          <a:stretch>
            <a:fillRect/>
          </a:stretch>
        </p:blipFill>
        <p:spPr>
          <a:xfrm>
            <a:off x="4559152" y="0"/>
            <a:ext cx="4584848" cy="4047561"/>
          </a:xfrm>
          <a:prstGeom prst="rect">
            <a:avLst/>
          </a:prstGeom>
        </p:spPr>
      </p:pic>
      <p:pic>
        <p:nvPicPr>
          <p:cNvPr id="11" name="Picture 10"/>
          <p:cNvPicPr>
            <a:picLocks noChangeAspect="1"/>
          </p:cNvPicPr>
          <p:nvPr/>
        </p:nvPicPr>
        <p:blipFill>
          <a:blip r:embed="rId4"/>
          <a:stretch>
            <a:fillRect/>
          </a:stretch>
        </p:blipFill>
        <p:spPr>
          <a:xfrm>
            <a:off x="311700" y="2388107"/>
            <a:ext cx="673145" cy="357508"/>
          </a:xfrm>
          <a:prstGeom prst="rect">
            <a:avLst/>
          </a:prstGeom>
        </p:spPr>
      </p:pic>
      <p:pic>
        <p:nvPicPr>
          <p:cNvPr id="10" name="Picture 9"/>
          <p:cNvPicPr>
            <a:picLocks noChangeAspect="1"/>
          </p:cNvPicPr>
          <p:nvPr/>
        </p:nvPicPr>
        <p:blipFill>
          <a:blip r:embed="rId7"/>
          <a:stretch>
            <a:fillRect/>
          </a:stretch>
        </p:blipFill>
        <p:spPr>
          <a:xfrm>
            <a:off x="4618170" y="0"/>
            <a:ext cx="4525830" cy="4069739"/>
          </a:xfrm>
          <a:prstGeom prst="rect">
            <a:avLst/>
          </a:prstGeom>
        </p:spPr>
      </p:pic>
      <p:pic>
        <p:nvPicPr>
          <p:cNvPr id="13" name="Picture 12"/>
          <p:cNvPicPr>
            <a:picLocks noChangeAspect="1"/>
          </p:cNvPicPr>
          <p:nvPr/>
        </p:nvPicPr>
        <p:blipFill>
          <a:blip r:embed="rId4"/>
          <a:stretch>
            <a:fillRect/>
          </a:stretch>
        </p:blipFill>
        <p:spPr>
          <a:xfrm>
            <a:off x="311700" y="3586505"/>
            <a:ext cx="673145" cy="357508"/>
          </a:xfrm>
          <a:prstGeom prst="rect">
            <a:avLst/>
          </a:prstGeom>
        </p:spPr>
      </p:pic>
      <p:pic>
        <p:nvPicPr>
          <p:cNvPr id="12" name="Picture 11"/>
          <p:cNvPicPr>
            <a:picLocks noChangeAspect="1"/>
          </p:cNvPicPr>
          <p:nvPr/>
        </p:nvPicPr>
        <p:blipFill>
          <a:blip r:embed="rId8"/>
          <a:stretch>
            <a:fillRect/>
          </a:stretch>
        </p:blipFill>
        <p:spPr>
          <a:xfrm>
            <a:off x="4559152" y="1"/>
            <a:ext cx="4584848" cy="3938488"/>
          </a:xfrm>
          <a:prstGeom prst="rect">
            <a:avLst/>
          </a:prstGeom>
        </p:spPr>
      </p:pic>
      <p:pic>
        <p:nvPicPr>
          <p:cNvPr id="14" name="Picture 13"/>
          <p:cNvPicPr>
            <a:picLocks noChangeAspect="1"/>
          </p:cNvPicPr>
          <p:nvPr/>
        </p:nvPicPr>
        <p:blipFill>
          <a:blip r:embed="rId9"/>
          <a:stretch>
            <a:fillRect/>
          </a:stretch>
        </p:blipFill>
        <p:spPr>
          <a:xfrm>
            <a:off x="4506472" y="0"/>
            <a:ext cx="4637528" cy="3938489"/>
          </a:xfrm>
          <a:prstGeom prst="rect">
            <a:avLst/>
          </a:prstGeom>
        </p:spPr>
      </p:pic>
      <p:pic>
        <p:nvPicPr>
          <p:cNvPr id="15" name="Picture 14"/>
          <p:cNvPicPr>
            <a:picLocks noChangeAspect="1"/>
          </p:cNvPicPr>
          <p:nvPr/>
        </p:nvPicPr>
        <p:blipFill>
          <a:blip r:embed="rId10"/>
          <a:stretch>
            <a:fillRect/>
          </a:stretch>
        </p:blipFill>
        <p:spPr>
          <a:xfrm>
            <a:off x="4445618" y="-1"/>
            <a:ext cx="4630970" cy="4047562"/>
          </a:xfrm>
          <a:prstGeom prst="rect">
            <a:avLst/>
          </a:prstGeom>
        </p:spPr>
      </p:pic>
      <p:pic>
        <p:nvPicPr>
          <p:cNvPr id="16" name="Picture 15"/>
          <p:cNvPicPr>
            <a:picLocks noChangeAspect="1"/>
          </p:cNvPicPr>
          <p:nvPr/>
        </p:nvPicPr>
        <p:blipFill>
          <a:blip r:embed="rId11"/>
          <a:stretch>
            <a:fillRect/>
          </a:stretch>
        </p:blipFill>
        <p:spPr>
          <a:xfrm>
            <a:off x="4437885" y="0"/>
            <a:ext cx="4714121" cy="4047561"/>
          </a:xfrm>
          <a:prstGeom prst="rect">
            <a:avLst/>
          </a:prstGeom>
        </p:spPr>
      </p:pic>
      <p:pic>
        <p:nvPicPr>
          <p:cNvPr id="17" name="Picture 16"/>
          <p:cNvPicPr>
            <a:picLocks noChangeAspect="1"/>
          </p:cNvPicPr>
          <p:nvPr/>
        </p:nvPicPr>
        <p:blipFill>
          <a:blip r:embed="rId12"/>
          <a:stretch>
            <a:fillRect/>
          </a:stretch>
        </p:blipFill>
        <p:spPr>
          <a:xfrm>
            <a:off x="4618170" y="38607"/>
            <a:ext cx="4525830" cy="3818669"/>
          </a:xfrm>
          <a:prstGeom prst="rect">
            <a:avLst/>
          </a:prstGeom>
        </p:spPr>
      </p:pic>
      <p:pic>
        <p:nvPicPr>
          <p:cNvPr id="19" name="Picture 18"/>
          <p:cNvPicPr>
            <a:picLocks noChangeAspect="1"/>
          </p:cNvPicPr>
          <p:nvPr/>
        </p:nvPicPr>
        <p:blipFill>
          <a:blip r:embed="rId4"/>
          <a:stretch>
            <a:fillRect/>
          </a:stretch>
        </p:blipFill>
        <p:spPr>
          <a:xfrm>
            <a:off x="311700" y="4036350"/>
            <a:ext cx="673145" cy="357508"/>
          </a:xfrm>
          <a:prstGeom prst="rect">
            <a:avLst/>
          </a:prstGeom>
        </p:spPr>
      </p:pic>
      <p:pic>
        <p:nvPicPr>
          <p:cNvPr id="18" name="Picture 17"/>
          <p:cNvPicPr>
            <a:picLocks noChangeAspect="1"/>
          </p:cNvPicPr>
          <p:nvPr/>
        </p:nvPicPr>
        <p:blipFill>
          <a:blip r:embed="rId13"/>
          <a:stretch>
            <a:fillRect/>
          </a:stretch>
        </p:blipFill>
        <p:spPr>
          <a:xfrm>
            <a:off x="4075181" y="0"/>
            <a:ext cx="5076825" cy="4990011"/>
          </a:xfrm>
          <a:prstGeom prst="rect">
            <a:avLst/>
          </a:prstGeom>
        </p:spPr>
      </p:pic>
    </p:spTree>
    <p:extLst>
      <p:ext uri="{BB962C8B-B14F-4D97-AF65-F5344CB8AC3E}">
        <p14:creationId xmlns:p14="http://schemas.microsoft.com/office/powerpoint/2010/main" val="5317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solidFill>
                  <a:srgbClr val="980000"/>
                </a:solidFill>
              </a:rPr>
              <a:t>Shifting of MPP Segment Year Wise</a:t>
            </a:r>
            <a:endParaRPr dirty="0">
              <a:solidFill>
                <a:srgbClr val="980000"/>
              </a:solidFill>
            </a:endParaRPr>
          </a:p>
        </p:txBody>
      </p:sp>
      <p:pic>
        <p:nvPicPr>
          <p:cNvPr id="3" name="Picture 2"/>
          <p:cNvPicPr>
            <a:picLocks noChangeAspect="1"/>
          </p:cNvPicPr>
          <p:nvPr/>
        </p:nvPicPr>
        <p:blipFill>
          <a:blip r:embed="rId3"/>
          <a:stretch>
            <a:fillRect/>
          </a:stretch>
        </p:blipFill>
        <p:spPr>
          <a:xfrm>
            <a:off x="311700" y="907959"/>
            <a:ext cx="3011488" cy="2063841"/>
          </a:xfrm>
          <a:prstGeom prst="rect">
            <a:avLst/>
          </a:prstGeom>
        </p:spPr>
      </p:pic>
      <p:pic>
        <p:nvPicPr>
          <p:cNvPr id="5" name="Picture 4"/>
          <p:cNvPicPr>
            <a:picLocks noChangeAspect="1"/>
          </p:cNvPicPr>
          <p:nvPr/>
        </p:nvPicPr>
        <p:blipFill>
          <a:blip r:embed="rId4"/>
          <a:stretch>
            <a:fillRect/>
          </a:stretch>
        </p:blipFill>
        <p:spPr>
          <a:xfrm>
            <a:off x="3323188" y="1017450"/>
            <a:ext cx="2671212" cy="1954350"/>
          </a:xfrm>
          <a:prstGeom prst="rect">
            <a:avLst/>
          </a:prstGeom>
        </p:spPr>
      </p:pic>
      <p:pic>
        <p:nvPicPr>
          <p:cNvPr id="6" name="Picture 5"/>
          <p:cNvPicPr>
            <a:picLocks noChangeAspect="1"/>
          </p:cNvPicPr>
          <p:nvPr/>
        </p:nvPicPr>
        <p:blipFill>
          <a:blip r:embed="rId5"/>
          <a:stretch>
            <a:fillRect/>
          </a:stretch>
        </p:blipFill>
        <p:spPr>
          <a:xfrm>
            <a:off x="5994400" y="1017450"/>
            <a:ext cx="2705100" cy="1954350"/>
          </a:xfrm>
          <a:prstGeom prst="rect">
            <a:avLst/>
          </a:prstGeom>
        </p:spPr>
      </p:pic>
      <p:pic>
        <p:nvPicPr>
          <p:cNvPr id="7" name="Picture 6"/>
          <p:cNvPicPr>
            <a:picLocks noChangeAspect="1"/>
          </p:cNvPicPr>
          <p:nvPr/>
        </p:nvPicPr>
        <p:blipFill>
          <a:blip r:embed="rId6"/>
          <a:stretch>
            <a:fillRect/>
          </a:stretch>
        </p:blipFill>
        <p:spPr>
          <a:xfrm>
            <a:off x="311700" y="2971800"/>
            <a:ext cx="3011488" cy="2006600"/>
          </a:xfrm>
          <a:prstGeom prst="rect">
            <a:avLst/>
          </a:prstGeom>
        </p:spPr>
      </p:pic>
      <p:pic>
        <p:nvPicPr>
          <p:cNvPr id="8" name="Picture 7"/>
          <p:cNvPicPr>
            <a:picLocks noChangeAspect="1"/>
          </p:cNvPicPr>
          <p:nvPr/>
        </p:nvPicPr>
        <p:blipFill>
          <a:blip r:embed="rId7"/>
          <a:stretch>
            <a:fillRect/>
          </a:stretch>
        </p:blipFill>
        <p:spPr>
          <a:xfrm>
            <a:off x="3323189" y="2971800"/>
            <a:ext cx="2671212" cy="2006600"/>
          </a:xfrm>
          <a:prstGeom prst="rect">
            <a:avLst/>
          </a:prstGeom>
        </p:spPr>
      </p:pic>
      <p:pic>
        <p:nvPicPr>
          <p:cNvPr id="9" name="Picture 8"/>
          <p:cNvPicPr>
            <a:picLocks noChangeAspect="1"/>
          </p:cNvPicPr>
          <p:nvPr/>
        </p:nvPicPr>
        <p:blipFill>
          <a:blip r:embed="rId8"/>
          <a:stretch>
            <a:fillRect/>
          </a:stretch>
        </p:blipFill>
        <p:spPr>
          <a:xfrm>
            <a:off x="5994400" y="2971801"/>
            <a:ext cx="2837900" cy="2006600"/>
          </a:xfrm>
          <a:prstGeom prst="rect">
            <a:avLst/>
          </a:prstGeom>
        </p:spPr>
      </p:pic>
      <p:pic>
        <p:nvPicPr>
          <p:cNvPr id="11" name="Picture 10"/>
          <p:cNvPicPr>
            <a:picLocks noChangeAspect="1"/>
          </p:cNvPicPr>
          <p:nvPr/>
        </p:nvPicPr>
        <p:blipFill>
          <a:blip r:embed="rId9"/>
          <a:stretch>
            <a:fillRect/>
          </a:stretch>
        </p:blipFill>
        <p:spPr>
          <a:xfrm>
            <a:off x="1676410" y="1176551"/>
            <a:ext cx="673145" cy="357508"/>
          </a:xfrm>
          <a:prstGeom prst="rect">
            <a:avLst/>
          </a:prstGeom>
        </p:spPr>
      </p:pic>
      <p:pic>
        <p:nvPicPr>
          <p:cNvPr id="12" name="Picture 11"/>
          <p:cNvPicPr>
            <a:picLocks noChangeAspect="1"/>
          </p:cNvPicPr>
          <p:nvPr/>
        </p:nvPicPr>
        <p:blipFill>
          <a:blip r:embed="rId9"/>
          <a:stretch>
            <a:fillRect/>
          </a:stretch>
        </p:blipFill>
        <p:spPr>
          <a:xfrm>
            <a:off x="4572000" y="1355305"/>
            <a:ext cx="673145" cy="357508"/>
          </a:xfrm>
          <a:prstGeom prst="rect">
            <a:avLst/>
          </a:prstGeom>
        </p:spPr>
      </p:pic>
      <p:pic>
        <p:nvPicPr>
          <p:cNvPr id="13" name="Picture 12"/>
          <p:cNvPicPr>
            <a:picLocks noChangeAspect="1"/>
          </p:cNvPicPr>
          <p:nvPr/>
        </p:nvPicPr>
        <p:blipFill>
          <a:blip r:embed="rId9"/>
          <a:stretch>
            <a:fillRect/>
          </a:stretch>
        </p:blipFill>
        <p:spPr>
          <a:xfrm>
            <a:off x="7359650" y="1368005"/>
            <a:ext cx="673145" cy="357508"/>
          </a:xfrm>
          <a:prstGeom prst="rect">
            <a:avLst/>
          </a:prstGeom>
        </p:spPr>
      </p:pic>
      <p:pic>
        <p:nvPicPr>
          <p:cNvPr id="14" name="Picture 13"/>
          <p:cNvPicPr>
            <a:picLocks noChangeAspect="1"/>
          </p:cNvPicPr>
          <p:nvPr/>
        </p:nvPicPr>
        <p:blipFill>
          <a:blip r:embed="rId9"/>
          <a:stretch>
            <a:fillRect/>
          </a:stretch>
        </p:blipFill>
        <p:spPr>
          <a:xfrm>
            <a:off x="1817444" y="3266067"/>
            <a:ext cx="673145" cy="357508"/>
          </a:xfrm>
          <a:prstGeom prst="rect">
            <a:avLst/>
          </a:prstGeom>
        </p:spPr>
      </p:pic>
      <p:pic>
        <p:nvPicPr>
          <p:cNvPr id="15" name="Picture 14"/>
          <p:cNvPicPr>
            <a:picLocks noChangeAspect="1"/>
          </p:cNvPicPr>
          <p:nvPr/>
        </p:nvPicPr>
        <p:blipFill>
          <a:blip r:embed="rId9"/>
          <a:stretch>
            <a:fillRect/>
          </a:stretch>
        </p:blipFill>
        <p:spPr>
          <a:xfrm>
            <a:off x="4723628" y="3385855"/>
            <a:ext cx="673145" cy="357508"/>
          </a:xfrm>
          <a:prstGeom prst="rect">
            <a:avLst/>
          </a:prstGeom>
        </p:spPr>
      </p:pic>
      <p:pic>
        <p:nvPicPr>
          <p:cNvPr id="16" name="Picture 15"/>
          <p:cNvPicPr>
            <a:picLocks noChangeAspect="1"/>
          </p:cNvPicPr>
          <p:nvPr/>
        </p:nvPicPr>
        <p:blipFill>
          <a:blip r:embed="rId9"/>
          <a:stretch>
            <a:fillRect/>
          </a:stretch>
        </p:blipFill>
        <p:spPr>
          <a:xfrm>
            <a:off x="7438750" y="3229364"/>
            <a:ext cx="673145" cy="357508"/>
          </a:xfrm>
          <a:prstGeom prst="rect">
            <a:avLst/>
          </a:prstGeom>
        </p:spPr>
      </p:pic>
    </p:spTree>
    <p:extLst>
      <p:ext uri="{BB962C8B-B14F-4D97-AF65-F5344CB8AC3E}">
        <p14:creationId xmlns:p14="http://schemas.microsoft.com/office/powerpoint/2010/main" val="201479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solidFill>
                  <a:srgbClr val="980000"/>
                </a:solidFill>
              </a:rPr>
              <a:t>Recommendations Based on this Analysis</a:t>
            </a:r>
            <a:endParaRPr dirty="0">
              <a:solidFill>
                <a:srgbClr val="980000"/>
              </a:solidFill>
            </a:endParaRPr>
          </a:p>
        </p:txBody>
      </p:sp>
      <p:sp>
        <p:nvSpPr>
          <p:cNvPr id="4" name="Google Shape;73;p15"/>
          <p:cNvSpPr txBox="1">
            <a:spLocks noGrp="1"/>
          </p:cNvSpPr>
          <p:nvPr>
            <p:ph type="body" idx="1"/>
          </p:nvPr>
        </p:nvSpPr>
        <p:spPr>
          <a:xfrm>
            <a:off x="95250" y="1017449"/>
            <a:ext cx="4591050" cy="3972561"/>
          </a:xfrm>
          <a:prstGeom prst="rect">
            <a:avLst/>
          </a:prstGeom>
        </p:spPr>
        <p:txBody>
          <a:bodyPr spcFirstLastPara="1" wrap="square" lIns="91425" tIns="91425" rIns="91425" bIns="91425" anchor="t" anchorCtr="0">
            <a:noAutofit/>
          </a:bodyPr>
          <a:lstStyle/>
          <a:p>
            <a:pPr lvl="0" indent="-368300" algn="just">
              <a:lnSpc>
                <a:spcPct val="150000"/>
              </a:lnSpc>
              <a:buClr>
                <a:schemeClr val="accent1"/>
              </a:buClr>
              <a:buSzPts val="2200"/>
            </a:pPr>
            <a:r>
              <a:rPr lang="en-US" sz="1600" dirty="0" smtClean="0">
                <a:solidFill>
                  <a:schemeClr val="accent1"/>
                </a:solidFill>
                <a:latin typeface="+mj-lt"/>
              </a:rPr>
              <a:t>Harley Davidson being the best Bike Make as per this Analysis, have highest number of models (People have a lot of choices)</a:t>
            </a:r>
          </a:p>
          <a:p>
            <a:pPr lvl="0" indent="-368300" algn="just">
              <a:lnSpc>
                <a:spcPct val="150000"/>
              </a:lnSpc>
              <a:buClr>
                <a:schemeClr val="accent1"/>
              </a:buClr>
              <a:buSzPts val="2200"/>
            </a:pPr>
            <a:r>
              <a:rPr lang="en-US" sz="1600" b="1" dirty="0">
                <a:solidFill>
                  <a:schemeClr val="accent1"/>
                </a:solidFill>
                <a:latin typeface="+mj-lt"/>
              </a:rPr>
              <a:t>Offer a diverse range of models</a:t>
            </a:r>
            <a:r>
              <a:rPr lang="en-US" sz="1600" dirty="0">
                <a:solidFill>
                  <a:schemeClr val="accent1"/>
                </a:solidFill>
                <a:latin typeface="+mj-lt"/>
              </a:rPr>
              <a:t>: Bike companies should offer a diverse range of models to appeal to different riders with varying needs, preferences, and budgets. This includes everything from entry-level bikes for new riders to high-end models for experienced enthusiasts.</a:t>
            </a:r>
            <a:endParaRPr lang="en-US" sz="1600" dirty="0">
              <a:solidFill>
                <a:schemeClr val="accent1"/>
              </a:solidFill>
              <a:latin typeface="+mj-lt"/>
            </a:endParaRPr>
          </a:p>
        </p:txBody>
      </p:sp>
      <p:graphicFrame>
        <p:nvGraphicFramePr>
          <p:cNvPr id="5" name="Chart 4"/>
          <p:cNvGraphicFramePr/>
          <p:nvPr>
            <p:extLst>
              <p:ext uri="{D42A27DB-BD31-4B8C-83A1-F6EECF244321}">
                <p14:modId xmlns:p14="http://schemas.microsoft.com/office/powerpoint/2010/main" val="1035196470"/>
              </p:ext>
            </p:extLst>
          </p:nvPr>
        </p:nvGraphicFramePr>
        <p:xfrm>
          <a:off x="4457700" y="1181100"/>
          <a:ext cx="4686300" cy="38089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538340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solidFill>
                  <a:srgbClr val="980000"/>
                </a:solidFill>
              </a:rPr>
              <a:t>Recommendations Based on this Analysis</a:t>
            </a:r>
            <a:endParaRPr dirty="0">
              <a:solidFill>
                <a:srgbClr val="980000"/>
              </a:solidFill>
            </a:endParaRPr>
          </a:p>
        </p:txBody>
      </p:sp>
      <p:sp>
        <p:nvSpPr>
          <p:cNvPr id="4" name="Google Shape;73;p15"/>
          <p:cNvSpPr txBox="1">
            <a:spLocks noGrp="1"/>
          </p:cNvSpPr>
          <p:nvPr>
            <p:ph type="body" idx="1"/>
          </p:nvPr>
        </p:nvSpPr>
        <p:spPr>
          <a:xfrm>
            <a:off x="95250" y="1017449"/>
            <a:ext cx="4184650" cy="3972561"/>
          </a:xfrm>
          <a:prstGeom prst="rect">
            <a:avLst/>
          </a:prstGeom>
        </p:spPr>
        <p:txBody>
          <a:bodyPr spcFirstLastPara="1" wrap="square" lIns="91425" tIns="91425" rIns="91425" bIns="91425" anchor="t" anchorCtr="0">
            <a:noAutofit/>
          </a:bodyPr>
          <a:lstStyle/>
          <a:p>
            <a:pPr lvl="0" indent="-368300" algn="just">
              <a:lnSpc>
                <a:spcPct val="150000"/>
              </a:lnSpc>
              <a:buClr>
                <a:schemeClr val="accent1"/>
              </a:buClr>
              <a:buSzPts val="2200"/>
            </a:pPr>
            <a:r>
              <a:rPr lang="en-US" b="1" dirty="0">
                <a:solidFill>
                  <a:schemeClr val="accent1"/>
                </a:solidFill>
                <a:latin typeface="+mj-lt"/>
              </a:rPr>
              <a:t>Develop a strong brand identity</a:t>
            </a:r>
            <a:r>
              <a:rPr lang="en-US" dirty="0">
                <a:solidFill>
                  <a:schemeClr val="accent1"/>
                </a:solidFill>
                <a:latin typeface="+mj-lt"/>
              </a:rPr>
              <a:t>: A clear and compelling brand identity can help attract new customers and build loyalty among existing riders. This includes everything from a distinctive logo and brand message to a strong social media presence and engaging marketing campaigns.</a:t>
            </a:r>
            <a:endParaRPr lang="en-US" dirty="0">
              <a:solidFill>
                <a:schemeClr val="accent1"/>
              </a:solidFill>
              <a:latin typeface="+mj-lt"/>
            </a:endParaRPr>
          </a:p>
        </p:txBody>
      </p:sp>
      <p:pic>
        <p:nvPicPr>
          <p:cNvPr id="1026" name="Picture 2" descr="Harley-Davidson's Iconic Logo Rich in Symbol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4682" y="1017449"/>
            <a:ext cx="2884068" cy="12257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zuki motorcycle logo Free 3D Model in Other 3DExpo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7128" y="1017449"/>
            <a:ext cx="1330325" cy="1330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st of Honda motorcycles - Wikip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4034" y="1993837"/>
            <a:ext cx="1442034" cy="11572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Yamaha Logo, symbol, meaning, history, PNG, bran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6068" y="1860884"/>
            <a:ext cx="3047843" cy="1714412"/>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3;p15"/>
          <p:cNvSpPr txBox="1">
            <a:spLocks/>
          </p:cNvSpPr>
          <p:nvPr/>
        </p:nvSpPr>
        <p:spPr>
          <a:xfrm>
            <a:off x="4279900" y="3284022"/>
            <a:ext cx="5004219" cy="18389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88900" indent="0" algn="just">
              <a:lnSpc>
                <a:spcPct val="150000"/>
              </a:lnSpc>
              <a:buClr>
                <a:schemeClr val="accent1"/>
              </a:buClr>
              <a:buSzPts val="2200"/>
              <a:buNone/>
            </a:pPr>
            <a:r>
              <a:rPr lang="en-US" sz="1400" b="1" dirty="0" smtClean="0">
                <a:solidFill>
                  <a:srgbClr val="002060"/>
                </a:solidFill>
                <a:latin typeface="+mj-lt"/>
              </a:rPr>
              <a:t>Honda</a:t>
            </a:r>
            <a:r>
              <a:rPr lang="en-US" sz="1400" b="1" dirty="0">
                <a:solidFill>
                  <a:srgbClr val="002060"/>
                </a:solidFill>
                <a:latin typeface="+mj-lt"/>
              </a:rPr>
              <a:t>: The Power of Dreams. </a:t>
            </a:r>
          </a:p>
          <a:p>
            <a:pPr marL="88900" indent="0" algn="just">
              <a:lnSpc>
                <a:spcPct val="150000"/>
              </a:lnSpc>
              <a:buClr>
                <a:schemeClr val="accent1"/>
              </a:buClr>
              <a:buSzPts val="2200"/>
              <a:buNone/>
            </a:pPr>
            <a:r>
              <a:rPr lang="en-US" sz="1400" b="1" dirty="0">
                <a:solidFill>
                  <a:srgbClr val="C00000"/>
                </a:solidFill>
                <a:latin typeface="+mj-lt"/>
              </a:rPr>
              <a:t>Suzuki: Way of Life! </a:t>
            </a:r>
          </a:p>
          <a:p>
            <a:pPr marL="88900" indent="0" algn="just">
              <a:lnSpc>
                <a:spcPct val="150000"/>
              </a:lnSpc>
              <a:buClr>
                <a:schemeClr val="accent1"/>
              </a:buClr>
              <a:buSzPts val="2200"/>
              <a:buNone/>
            </a:pPr>
            <a:r>
              <a:rPr lang="en-US" sz="1400" b="1" dirty="0">
                <a:solidFill>
                  <a:srgbClr val="002060"/>
                </a:solidFill>
                <a:latin typeface="+mj-lt"/>
              </a:rPr>
              <a:t>Indian Motorcycles: Made in America, For All the World. </a:t>
            </a:r>
          </a:p>
          <a:p>
            <a:pPr marL="88900" indent="0" algn="just">
              <a:lnSpc>
                <a:spcPct val="150000"/>
              </a:lnSpc>
              <a:buClr>
                <a:schemeClr val="accent1"/>
              </a:buClr>
              <a:buSzPts val="2200"/>
              <a:buNone/>
            </a:pPr>
            <a:r>
              <a:rPr lang="en-US" sz="1400" b="1" dirty="0">
                <a:solidFill>
                  <a:srgbClr val="C00000"/>
                </a:solidFill>
                <a:latin typeface="+mj-lt"/>
              </a:rPr>
              <a:t>Victory Motorcycles: Ride One and You'll Own One. </a:t>
            </a:r>
            <a:endParaRPr lang="en-US" sz="1400" b="1" dirty="0" smtClean="0">
              <a:solidFill>
                <a:srgbClr val="C00000"/>
              </a:solidFill>
              <a:latin typeface="+mj-lt"/>
            </a:endParaRPr>
          </a:p>
          <a:p>
            <a:pPr marL="88900" indent="0" algn="just">
              <a:lnSpc>
                <a:spcPct val="150000"/>
              </a:lnSpc>
              <a:buClr>
                <a:schemeClr val="accent1"/>
              </a:buClr>
              <a:buSzPts val="2200"/>
              <a:buNone/>
            </a:pPr>
            <a:r>
              <a:rPr lang="en-US" sz="1400" b="1" dirty="0" smtClean="0">
                <a:solidFill>
                  <a:srgbClr val="002060"/>
                </a:solidFill>
                <a:latin typeface="+mj-lt"/>
              </a:rPr>
              <a:t>Harley-Davidson</a:t>
            </a:r>
            <a:r>
              <a:rPr lang="en-US" sz="1400" b="1" dirty="0">
                <a:solidFill>
                  <a:srgbClr val="002060"/>
                </a:solidFill>
                <a:latin typeface="+mj-lt"/>
              </a:rPr>
              <a:t>: All For Freedom, Freedom For All. </a:t>
            </a:r>
          </a:p>
        </p:txBody>
      </p:sp>
    </p:spTree>
    <p:extLst>
      <p:ext uri="{BB962C8B-B14F-4D97-AF65-F5344CB8AC3E}">
        <p14:creationId xmlns:p14="http://schemas.microsoft.com/office/powerpoint/2010/main" val="18907245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solidFill>
                  <a:srgbClr val="980000"/>
                </a:solidFill>
              </a:rPr>
              <a:t>Recommendations Based on this Analysis</a:t>
            </a:r>
            <a:endParaRPr dirty="0">
              <a:solidFill>
                <a:srgbClr val="980000"/>
              </a:solidFill>
            </a:endParaRPr>
          </a:p>
        </p:txBody>
      </p:sp>
      <p:sp>
        <p:nvSpPr>
          <p:cNvPr id="4" name="Google Shape;73;p15"/>
          <p:cNvSpPr txBox="1">
            <a:spLocks noGrp="1"/>
          </p:cNvSpPr>
          <p:nvPr>
            <p:ph type="body" idx="1"/>
          </p:nvPr>
        </p:nvSpPr>
        <p:spPr>
          <a:xfrm>
            <a:off x="95250" y="1017449"/>
            <a:ext cx="8845550" cy="3972561"/>
          </a:xfrm>
          <a:prstGeom prst="rect">
            <a:avLst/>
          </a:prstGeom>
        </p:spPr>
        <p:txBody>
          <a:bodyPr spcFirstLastPara="1" wrap="square" lIns="91425" tIns="91425" rIns="91425" bIns="91425" anchor="t" anchorCtr="0">
            <a:noAutofit/>
          </a:bodyPr>
          <a:lstStyle/>
          <a:p>
            <a:pPr lvl="0" indent="-368300" algn="just">
              <a:lnSpc>
                <a:spcPct val="150000"/>
              </a:lnSpc>
              <a:buClr>
                <a:schemeClr val="accent1"/>
              </a:buClr>
              <a:buSzPts val="2200"/>
            </a:pPr>
            <a:r>
              <a:rPr lang="en-US" b="1" dirty="0">
                <a:solidFill>
                  <a:schemeClr val="accent1"/>
                </a:solidFill>
                <a:latin typeface="+mj-lt"/>
              </a:rPr>
              <a:t>Focus on innovation and technology: </a:t>
            </a:r>
            <a:r>
              <a:rPr lang="en-US" dirty="0">
                <a:solidFill>
                  <a:schemeClr val="accent1"/>
                </a:solidFill>
                <a:latin typeface="+mj-lt"/>
              </a:rPr>
              <a:t>Many riders value innovation and technology in their bikes, such as advanced electronics, sophisticated suspension, and cutting-edge design. Bike companies should invest in research and development to stay ahead of the curve and offer riders the latest features and technology</a:t>
            </a:r>
            <a:r>
              <a:rPr lang="en-US" dirty="0" smtClean="0">
                <a:solidFill>
                  <a:schemeClr val="accent1"/>
                </a:solidFill>
                <a:latin typeface="+mj-lt"/>
              </a:rPr>
              <a:t>.</a:t>
            </a:r>
            <a:endParaRPr lang="en-US" dirty="0">
              <a:solidFill>
                <a:schemeClr val="accent1"/>
              </a:solidFill>
              <a:latin typeface="+mj-lt"/>
            </a:endParaRPr>
          </a:p>
          <a:p>
            <a:pPr lvl="0" indent="-368300" algn="just">
              <a:lnSpc>
                <a:spcPct val="150000"/>
              </a:lnSpc>
              <a:buClr>
                <a:schemeClr val="accent1"/>
              </a:buClr>
              <a:buSzPts val="2200"/>
            </a:pPr>
            <a:r>
              <a:rPr lang="en-US" b="1" dirty="0">
                <a:solidFill>
                  <a:schemeClr val="accent1"/>
                </a:solidFill>
                <a:latin typeface="+mj-lt"/>
              </a:rPr>
              <a:t>Provide excellent customer service: </a:t>
            </a:r>
            <a:r>
              <a:rPr lang="en-US" dirty="0">
                <a:solidFill>
                  <a:schemeClr val="accent1"/>
                </a:solidFill>
                <a:latin typeface="+mj-lt"/>
              </a:rPr>
              <a:t>Great customer service can help build loyalty and attract new customers. Bike companies should offer reliable warranties, quick and efficient repairs, and friendly and knowledgeable staff to help riders get the most out of their bikes.</a:t>
            </a:r>
            <a:endParaRPr lang="en-US" dirty="0">
              <a:solidFill>
                <a:schemeClr val="accent1"/>
              </a:solidFill>
              <a:latin typeface="+mj-lt"/>
            </a:endParaRPr>
          </a:p>
        </p:txBody>
      </p:sp>
    </p:spTree>
    <p:extLst>
      <p:ext uri="{BB962C8B-B14F-4D97-AF65-F5344CB8AC3E}">
        <p14:creationId xmlns:p14="http://schemas.microsoft.com/office/powerpoint/2010/main" val="22906355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solidFill>
                  <a:srgbClr val="980000"/>
                </a:solidFill>
              </a:rPr>
              <a:t>Recommendations Based on this Analysis</a:t>
            </a:r>
            <a:endParaRPr dirty="0">
              <a:solidFill>
                <a:srgbClr val="980000"/>
              </a:solidFill>
            </a:endParaRPr>
          </a:p>
        </p:txBody>
      </p:sp>
      <p:sp>
        <p:nvSpPr>
          <p:cNvPr id="4" name="Google Shape;73;p15"/>
          <p:cNvSpPr txBox="1">
            <a:spLocks noGrp="1"/>
          </p:cNvSpPr>
          <p:nvPr>
            <p:ph type="body" idx="1"/>
          </p:nvPr>
        </p:nvSpPr>
        <p:spPr>
          <a:xfrm>
            <a:off x="95250" y="1017449"/>
            <a:ext cx="5708650" cy="3972561"/>
          </a:xfrm>
          <a:prstGeom prst="rect">
            <a:avLst/>
          </a:prstGeom>
        </p:spPr>
        <p:txBody>
          <a:bodyPr spcFirstLastPara="1" wrap="square" lIns="91425" tIns="91425" rIns="91425" bIns="91425" anchor="t" anchorCtr="0">
            <a:noAutofit/>
          </a:bodyPr>
          <a:lstStyle/>
          <a:p>
            <a:pPr lvl="0" indent="-368300" algn="just">
              <a:lnSpc>
                <a:spcPct val="150000"/>
              </a:lnSpc>
              <a:buClr>
                <a:schemeClr val="accent1"/>
              </a:buClr>
              <a:buSzPts val="2200"/>
            </a:pPr>
            <a:r>
              <a:rPr lang="en-US" b="1" dirty="0">
                <a:solidFill>
                  <a:schemeClr val="accent1"/>
                </a:solidFill>
                <a:latin typeface="+mj-lt"/>
              </a:rPr>
              <a:t>Partner with influencers and ambassadors: </a:t>
            </a:r>
            <a:r>
              <a:rPr lang="en-US" dirty="0">
                <a:solidFill>
                  <a:schemeClr val="accent1"/>
                </a:solidFill>
                <a:latin typeface="+mj-lt"/>
              </a:rPr>
              <a:t>Partnering with influential riders and brand ambassadors can help spread the word about a bike brand and attract new customers. Bike companies should work with riders who align with their brand identity and share their values, and offer them exclusive access to new models and events</a:t>
            </a:r>
            <a:r>
              <a:rPr lang="en-US" dirty="0" smtClean="0">
                <a:solidFill>
                  <a:schemeClr val="accent1"/>
                </a:solidFill>
                <a:latin typeface="+mj-lt"/>
              </a:rPr>
              <a:t>.</a:t>
            </a:r>
          </a:p>
          <a:p>
            <a:pPr lvl="0" indent="-368300" algn="just">
              <a:lnSpc>
                <a:spcPct val="150000"/>
              </a:lnSpc>
              <a:buClr>
                <a:schemeClr val="accent1"/>
              </a:buClr>
              <a:buSzPts val="2200"/>
            </a:pPr>
            <a:r>
              <a:rPr lang="en-US" dirty="0" smtClean="0">
                <a:solidFill>
                  <a:schemeClr val="accent1"/>
                </a:solidFill>
                <a:latin typeface="+mj-lt"/>
              </a:rPr>
              <a:t>Example of Harley Davidson Brand Ambassadors </a:t>
            </a:r>
            <a:endParaRPr lang="en-US" dirty="0">
              <a:solidFill>
                <a:schemeClr val="accent1"/>
              </a:solidFill>
              <a:latin typeface="+mj-lt"/>
            </a:endParaRPr>
          </a:p>
        </p:txBody>
      </p:sp>
      <p:pic>
        <p:nvPicPr>
          <p:cNvPr id="3" name="Picture 2"/>
          <p:cNvPicPr>
            <a:picLocks noChangeAspect="1"/>
          </p:cNvPicPr>
          <p:nvPr/>
        </p:nvPicPr>
        <p:blipFill>
          <a:blip r:embed="rId3"/>
          <a:stretch>
            <a:fillRect/>
          </a:stretch>
        </p:blipFill>
        <p:spPr>
          <a:xfrm>
            <a:off x="5863272" y="1258887"/>
            <a:ext cx="1566228" cy="1814513"/>
          </a:xfrm>
          <a:prstGeom prst="rect">
            <a:avLst/>
          </a:prstGeom>
        </p:spPr>
      </p:pic>
      <p:pic>
        <p:nvPicPr>
          <p:cNvPr id="5" name="Picture 4"/>
          <p:cNvPicPr>
            <a:picLocks noChangeAspect="1"/>
          </p:cNvPicPr>
          <p:nvPr/>
        </p:nvPicPr>
        <p:blipFill rotWithShape="1">
          <a:blip r:embed="rId4"/>
          <a:srcRect b="22701"/>
          <a:stretch/>
        </p:blipFill>
        <p:spPr>
          <a:xfrm>
            <a:off x="7531100" y="3177223"/>
            <a:ext cx="1556617" cy="1812788"/>
          </a:xfrm>
          <a:prstGeom prst="rect">
            <a:avLst/>
          </a:prstGeom>
        </p:spPr>
      </p:pic>
      <p:pic>
        <p:nvPicPr>
          <p:cNvPr id="6" name="Picture 5"/>
          <p:cNvPicPr>
            <a:picLocks noChangeAspect="1"/>
          </p:cNvPicPr>
          <p:nvPr/>
        </p:nvPicPr>
        <p:blipFill>
          <a:blip r:embed="rId5"/>
          <a:stretch>
            <a:fillRect/>
          </a:stretch>
        </p:blipFill>
        <p:spPr>
          <a:xfrm>
            <a:off x="7531100" y="1258887"/>
            <a:ext cx="1556617" cy="1814513"/>
          </a:xfrm>
          <a:prstGeom prst="rect">
            <a:avLst/>
          </a:prstGeom>
        </p:spPr>
      </p:pic>
      <p:pic>
        <p:nvPicPr>
          <p:cNvPr id="7" name="Picture 6"/>
          <p:cNvPicPr>
            <a:picLocks noChangeAspect="1"/>
          </p:cNvPicPr>
          <p:nvPr/>
        </p:nvPicPr>
        <p:blipFill>
          <a:blip r:embed="rId6"/>
          <a:stretch>
            <a:fillRect/>
          </a:stretch>
        </p:blipFill>
        <p:spPr>
          <a:xfrm>
            <a:off x="5863272" y="3177223"/>
            <a:ext cx="1566228" cy="1812787"/>
          </a:xfrm>
          <a:prstGeom prst="rect">
            <a:avLst/>
          </a:prstGeom>
        </p:spPr>
      </p:pic>
    </p:spTree>
    <p:extLst>
      <p:ext uri="{BB962C8B-B14F-4D97-AF65-F5344CB8AC3E}">
        <p14:creationId xmlns:p14="http://schemas.microsoft.com/office/powerpoint/2010/main" val="10407575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Thank you</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solidFill>
                  <a:srgbClr val="980000"/>
                </a:solidFill>
              </a:rPr>
              <a:t>Agenda</a:t>
            </a:r>
            <a:endParaRPr dirty="0">
              <a:solidFill>
                <a:srgbClr val="980000"/>
              </a:solidFill>
            </a:endParaRPr>
          </a:p>
        </p:txBody>
      </p:sp>
      <p:sp>
        <p:nvSpPr>
          <p:cNvPr id="4" name="Google Shape;73;p15"/>
          <p:cNvSpPr txBox="1">
            <a:spLocks noGrp="1"/>
          </p:cNvSpPr>
          <p:nvPr>
            <p:ph type="body" idx="1"/>
          </p:nvPr>
        </p:nvSpPr>
        <p:spPr>
          <a:xfrm>
            <a:off x="311700" y="1152475"/>
            <a:ext cx="8520600" cy="3863662"/>
          </a:xfrm>
          <a:prstGeom prst="rect">
            <a:avLst/>
          </a:prstGeom>
        </p:spPr>
        <p:txBody>
          <a:bodyPr spcFirstLastPara="1" wrap="square" lIns="91425" tIns="91425" rIns="91425" bIns="91425" anchor="t" anchorCtr="0">
            <a:noAutofit/>
          </a:bodyPr>
          <a:lstStyle/>
          <a:p>
            <a:pPr marL="457200" lvl="0" indent="-368300" algn="l" rtl="0">
              <a:lnSpc>
                <a:spcPct val="200000"/>
              </a:lnSpc>
              <a:spcBef>
                <a:spcPts val="0"/>
              </a:spcBef>
              <a:spcAft>
                <a:spcPts val="0"/>
              </a:spcAft>
              <a:buClr>
                <a:schemeClr val="accent1"/>
              </a:buClr>
              <a:buSzPts val="2200"/>
              <a:buChar char="●"/>
            </a:pPr>
            <a:r>
              <a:rPr lang="en-US" sz="1600" dirty="0" smtClean="0">
                <a:solidFill>
                  <a:schemeClr val="accent1"/>
                </a:solidFill>
                <a:latin typeface="+mj-lt"/>
              </a:rPr>
              <a:t>Objectives/ Problem Statement</a:t>
            </a:r>
          </a:p>
          <a:p>
            <a:pPr marL="457200" lvl="0" indent="-368300" algn="l" rtl="0">
              <a:lnSpc>
                <a:spcPct val="200000"/>
              </a:lnSpc>
              <a:spcBef>
                <a:spcPts val="0"/>
              </a:spcBef>
              <a:spcAft>
                <a:spcPts val="0"/>
              </a:spcAft>
              <a:buClr>
                <a:schemeClr val="accent1"/>
              </a:buClr>
              <a:buSzPts val="2200"/>
              <a:buChar char="●"/>
            </a:pPr>
            <a:r>
              <a:rPr lang="en-US" sz="1600" dirty="0" smtClean="0">
                <a:solidFill>
                  <a:schemeClr val="accent1"/>
                </a:solidFill>
                <a:latin typeface="+mj-lt"/>
              </a:rPr>
              <a:t>Year Wise Trend Analysis</a:t>
            </a:r>
          </a:p>
          <a:p>
            <a:pPr marL="457200" lvl="0" indent="-368300" algn="l" rtl="0">
              <a:lnSpc>
                <a:spcPct val="200000"/>
              </a:lnSpc>
              <a:spcBef>
                <a:spcPts val="0"/>
              </a:spcBef>
              <a:spcAft>
                <a:spcPts val="0"/>
              </a:spcAft>
              <a:buClr>
                <a:schemeClr val="accent1"/>
              </a:buClr>
              <a:buSzPts val="2200"/>
              <a:buChar char="●"/>
            </a:pPr>
            <a:r>
              <a:rPr lang="en-US" sz="1600" dirty="0" smtClean="0">
                <a:solidFill>
                  <a:schemeClr val="accent1"/>
                </a:solidFill>
                <a:latin typeface="+mj-lt"/>
              </a:rPr>
              <a:t>Geographic Trend Analysis</a:t>
            </a:r>
          </a:p>
          <a:p>
            <a:pPr marL="457200" lvl="0" indent="-368300" algn="l" rtl="0">
              <a:lnSpc>
                <a:spcPct val="200000"/>
              </a:lnSpc>
              <a:spcBef>
                <a:spcPts val="0"/>
              </a:spcBef>
              <a:spcAft>
                <a:spcPts val="0"/>
              </a:spcAft>
              <a:buClr>
                <a:schemeClr val="accent1"/>
              </a:buClr>
              <a:buSzPts val="2200"/>
              <a:buChar char="●"/>
            </a:pPr>
            <a:r>
              <a:rPr lang="en-US" sz="1600" dirty="0" smtClean="0">
                <a:solidFill>
                  <a:schemeClr val="accent1"/>
                </a:solidFill>
                <a:latin typeface="+mj-lt"/>
              </a:rPr>
              <a:t>Network Analysis</a:t>
            </a:r>
          </a:p>
          <a:p>
            <a:pPr marL="457200" lvl="0" indent="-368300" algn="l" rtl="0">
              <a:lnSpc>
                <a:spcPct val="200000"/>
              </a:lnSpc>
              <a:spcBef>
                <a:spcPts val="0"/>
              </a:spcBef>
              <a:spcAft>
                <a:spcPts val="0"/>
              </a:spcAft>
              <a:buClr>
                <a:schemeClr val="accent1"/>
              </a:buClr>
              <a:buSzPts val="2200"/>
              <a:buChar char="●"/>
            </a:pPr>
            <a:r>
              <a:rPr lang="en-US" sz="1600" dirty="0" smtClean="0">
                <a:solidFill>
                  <a:schemeClr val="accent1"/>
                </a:solidFill>
                <a:latin typeface="+mj-lt"/>
              </a:rPr>
              <a:t>Segment Analysis</a:t>
            </a:r>
          </a:p>
          <a:p>
            <a:pPr marL="457200" lvl="0" indent="-368300" algn="l" rtl="0">
              <a:lnSpc>
                <a:spcPct val="200000"/>
              </a:lnSpc>
              <a:spcBef>
                <a:spcPts val="0"/>
              </a:spcBef>
              <a:spcAft>
                <a:spcPts val="0"/>
              </a:spcAft>
              <a:buClr>
                <a:schemeClr val="accent1"/>
              </a:buClr>
              <a:buSzPts val="2200"/>
              <a:buChar char="●"/>
            </a:pPr>
            <a:r>
              <a:rPr lang="en-US" sz="1600" dirty="0" smtClean="0">
                <a:solidFill>
                  <a:schemeClr val="accent1"/>
                </a:solidFill>
                <a:latin typeface="+mj-lt"/>
              </a:rPr>
              <a:t>Conclusion</a:t>
            </a:r>
            <a:endParaRPr lang="en-US" sz="2000" dirty="0" smtClean="0">
              <a:solidFill>
                <a:schemeClr val="accent1"/>
              </a:solidFill>
              <a:latin typeface="+mj-lt"/>
            </a:endParaRPr>
          </a:p>
        </p:txBody>
      </p:sp>
      <p:pic>
        <p:nvPicPr>
          <p:cNvPr id="3" name="Picture 2"/>
          <p:cNvPicPr>
            <a:picLocks noChangeAspect="1"/>
          </p:cNvPicPr>
          <p:nvPr/>
        </p:nvPicPr>
        <p:blipFill>
          <a:blip r:embed="rId3"/>
          <a:stretch>
            <a:fillRect/>
          </a:stretch>
        </p:blipFill>
        <p:spPr>
          <a:xfrm>
            <a:off x="109537" y="1353912"/>
            <a:ext cx="673145" cy="357508"/>
          </a:xfrm>
          <a:prstGeom prst="rect">
            <a:avLst/>
          </a:prstGeom>
        </p:spPr>
      </p:pic>
      <p:pic>
        <p:nvPicPr>
          <p:cNvPr id="12" name="Picture 11"/>
          <p:cNvPicPr>
            <a:picLocks noChangeAspect="1"/>
          </p:cNvPicPr>
          <p:nvPr/>
        </p:nvPicPr>
        <p:blipFill>
          <a:blip r:embed="rId3"/>
          <a:stretch>
            <a:fillRect/>
          </a:stretch>
        </p:blipFill>
        <p:spPr>
          <a:xfrm>
            <a:off x="109537" y="1818737"/>
            <a:ext cx="673145" cy="357508"/>
          </a:xfrm>
          <a:prstGeom prst="rect">
            <a:avLst/>
          </a:prstGeom>
        </p:spPr>
      </p:pic>
      <p:pic>
        <p:nvPicPr>
          <p:cNvPr id="13" name="Picture 12"/>
          <p:cNvPicPr>
            <a:picLocks noChangeAspect="1"/>
          </p:cNvPicPr>
          <p:nvPr/>
        </p:nvPicPr>
        <p:blipFill>
          <a:blip r:embed="rId3"/>
          <a:stretch>
            <a:fillRect/>
          </a:stretch>
        </p:blipFill>
        <p:spPr>
          <a:xfrm>
            <a:off x="109537" y="2283562"/>
            <a:ext cx="673145" cy="357508"/>
          </a:xfrm>
          <a:prstGeom prst="rect">
            <a:avLst/>
          </a:prstGeom>
        </p:spPr>
      </p:pic>
      <p:pic>
        <p:nvPicPr>
          <p:cNvPr id="14" name="Picture 13"/>
          <p:cNvPicPr>
            <a:picLocks noChangeAspect="1"/>
          </p:cNvPicPr>
          <p:nvPr/>
        </p:nvPicPr>
        <p:blipFill>
          <a:blip r:embed="rId3"/>
          <a:stretch>
            <a:fillRect/>
          </a:stretch>
        </p:blipFill>
        <p:spPr>
          <a:xfrm>
            <a:off x="109537" y="2794567"/>
            <a:ext cx="673145" cy="357508"/>
          </a:xfrm>
          <a:prstGeom prst="rect">
            <a:avLst/>
          </a:prstGeom>
        </p:spPr>
      </p:pic>
      <p:pic>
        <p:nvPicPr>
          <p:cNvPr id="15" name="Picture 14"/>
          <p:cNvPicPr>
            <a:picLocks noChangeAspect="1"/>
          </p:cNvPicPr>
          <p:nvPr/>
        </p:nvPicPr>
        <p:blipFill>
          <a:blip r:embed="rId3"/>
          <a:stretch>
            <a:fillRect/>
          </a:stretch>
        </p:blipFill>
        <p:spPr>
          <a:xfrm>
            <a:off x="109537" y="3305572"/>
            <a:ext cx="673145" cy="357508"/>
          </a:xfrm>
          <a:prstGeom prst="rect">
            <a:avLst/>
          </a:prstGeom>
        </p:spPr>
      </p:pic>
      <p:pic>
        <p:nvPicPr>
          <p:cNvPr id="16" name="Picture 15"/>
          <p:cNvPicPr>
            <a:picLocks noChangeAspect="1"/>
          </p:cNvPicPr>
          <p:nvPr/>
        </p:nvPicPr>
        <p:blipFill>
          <a:blip r:embed="rId3"/>
          <a:stretch>
            <a:fillRect/>
          </a:stretch>
        </p:blipFill>
        <p:spPr>
          <a:xfrm>
            <a:off x="109537" y="3816577"/>
            <a:ext cx="673145" cy="3575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0" y="-19258"/>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dirty="0" smtClean="0">
                <a:solidFill>
                  <a:srgbClr val="980000"/>
                </a:solidFill>
              </a:rPr>
              <a:t>Objective/ Problem Statement</a:t>
            </a:r>
            <a:endParaRPr sz="2800" dirty="0">
              <a:solidFill>
                <a:srgbClr val="980000"/>
              </a:solidFill>
            </a:endParaRPr>
          </a:p>
        </p:txBody>
      </p:sp>
      <p:sp>
        <p:nvSpPr>
          <p:cNvPr id="5" name="Text Placeholder 4"/>
          <p:cNvSpPr>
            <a:spLocks noGrp="1"/>
          </p:cNvSpPr>
          <p:nvPr>
            <p:ph type="body" idx="1"/>
          </p:nvPr>
        </p:nvSpPr>
        <p:spPr>
          <a:xfrm>
            <a:off x="311700" y="836023"/>
            <a:ext cx="8520600" cy="4180114"/>
          </a:xfrm>
        </p:spPr>
        <p:txBody>
          <a:bodyPr>
            <a:normAutofit fontScale="92500" lnSpcReduction="10000"/>
          </a:bodyPr>
          <a:lstStyle/>
          <a:p>
            <a:pPr algn="just">
              <a:lnSpc>
                <a:spcPct val="200000"/>
              </a:lnSpc>
            </a:pPr>
            <a:r>
              <a:rPr lang="en-US" dirty="0" smtClean="0">
                <a:solidFill>
                  <a:schemeClr val="accent1"/>
                </a:solidFill>
              </a:rPr>
              <a:t>To study the behavior of different segments – Bike Owners</a:t>
            </a:r>
          </a:p>
          <a:p>
            <a:pPr algn="just">
              <a:lnSpc>
                <a:spcPct val="200000"/>
              </a:lnSpc>
            </a:pPr>
            <a:r>
              <a:rPr lang="en-US" dirty="0" smtClean="0">
                <a:solidFill>
                  <a:schemeClr val="accent1"/>
                </a:solidFill>
              </a:rPr>
              <a:t>To analyze the shift of New Bikers towards different MAKES</a:t>
            </a:r>
          </a:p>
          <a:p>
            <a:pPr algn="just">
              <a:lnSpc>
                <a:spcPct val="200000"/>
              </a:lnSpc>
            </a:pPr>
            <a:r>
              <a:rPr lang="en-US" dirty="0" smtClean="0">
                <a:solidFill>
                  <a:schemeClr val="accent1"/>
                </a:solidFill>
              </a:rPr>
              <a:t>To study behavior shift within a MAKE – i.e. from one model of Harley Davidson to another model of same MAKE</a:t>
            </a:r>
          </a:p>
          <a:p>
            <a:pPr algn="just">
              <a:lnSpc>
                <a:spcPct val="200000"/>
              </a:lnSpc>
            </a:pPr>
            <a:r>
              <a:rPr lang="en-US" dirty="0" smtClean="0">
                <a:solidFill>
                  <a:schemeClr val="accent1"/>
                </a:solidFill>
              </a:rPr>
              <a:t>Year wise trend analysis</a:t>
            </a:r>
          </a:p>
          <a:p>
            <a:pPr algn="just">
              <a:lnSpc>
                <a:spcPct val="200000"/>
              </a:lnSpc>
            </a:pPr>
            <a:r>
              <a:rPr lang="en-US" dirty="0" smtClean="0">
                <a:solidFill>
                  <a:schemeClr val="accent1"/>
                </a:solidFill>
              </a:rPr>
              <a:t>Geographical Analysis of Bikers - Previous vs Current Bikes</a:t>
            </a:r>
          </a:p>
          <a:p>
            <a:pPr algn="just">
              <a:lnSpc>
                <a:spcPct val="200000"/>
              </a:lnSpc>
            </a:pPr>
            <a:r>
              <a:rPr lang="en-US" dirty="0">
                <a:solidFill>
                  <a:schemeClr val="accent1"/>
                </a:solidFill>
              </a:rPr>
              <a:t>Especially explaining how owners have migrated from sub segments of Harley Davidson to other brands sub segments each year since 2017</a:t>
            </a:r>
            <a:endParaRPr lang="" dirty="0">
              <a:solidFill>
                <a:schemeClr val="accent1"/>
              </a:solidFill>
            </a:endParaRPr>
          </a:p>
        </p:txBody>
      </p:sp>
      <p:pic>
        <p:nvPicPr>
          <p:cNvPr id="33" name="Picture 32"/>
          <p:cNvPicPr>
            <a:picLocks noChangeAspect="1"/>
          </p:cNvPicPr>
          <p:nvPr/>
        </p:nvPicPr>
        <p:blipFill>
          <a:blip r:embed="rId3"/>
          <a:stretch>
            <a:fillRect/>
          </a:stretch>
        </p:blipFill>
        <p:spPr>
          <a:xfrm>
            <a:off x="91064" y="1030640"/>
            <a:ext cx="673145" cy="357508"/>
          </a:xfrm>
          <a:prstGeom prst="rect">
            <a:avLst/>
          </a:prstGeom>
        </p:spPr>
      </p:pic>
      <p:pic>
        <p:nvPicPr>
          <p:cNvPr id="34" name="Picture 33"/>
          <p:cNvPicPr>
            <a:picLocks noChangeAspect="1"/>
          </p:cNvPicPr>
          <p:nvPr/>
        </p:nvPicPr>
        <p:blipFill>
          <a:blip r:embed="rId3"/>
          <a:stretch>
            <a:fillRect/>
          </a:stretch>
        </p:blipFill>
        <p:spPr>
          <a:xfrm>
            <a:off x="91064" y="1494076"/>
            <a:ext cx="673145" cy="357508"/>
          </a:xfrm>
          <a:prstGeom prst="rect">
            <a:avLst/>
          </a:prstGeom>
        </p:spPr>
      </p:pic>
      <p:pic>
        <p:nvPicPr>
          <p:cNvPr id="35" name="Picture 34"/>
          <p:cNvPicPr>
            <a:picLocks noChangeAspect="1"/>
          </p:cNvPicPr>
          <p:nvPr/>
        </p:nvPicPr>
        <p:blipFill>
          <a:blip r:embed="rId3"/>
          <a:stretch>
            <a:fillRect/>
          </a:stretch>
        </p:blipFill>
        <p:spPr>
          <a:xfrm>
            <a:off x="91064" y="2022164"/>
            <a:ext cx="673145" cy="357508"/>
          </a:xfrm>
          <a:prstGeom prst="rect">
            <a:avLst/>
          </a:prstGeom>
        </p:spPr>
      </p:pic>
      <p:pic>
        <p:nvPicPr>
          <p:cNvPr id="36" name="Picture 35"/>
          <p:cNvPicPr>
            <a:picLocks noChangeAspect="1"/>
          </p:cNvPicPr>
          <p:nvPr/>
        </p:nvPicPr>
        <p:blipFill>
          <a:blip r:embed="rId3"/>
          <a:stretch>
            <a:fillRect/>
          </a:stretch>
        </p:blipFill>
        <p:spPr>
          <a:xfrm>
            <a:off x="91064" y="3002828"/>
            <a:ext cx="673145" cy="357508"/>
          </a:xfrm>
          <a:prstGeom prst="rect">
            <a:avLst/>
          </a:prstGeom>
        </p:spPr>
      </p:pic>
      <p:pic>
        <p:nvPicPr>
          <p:cNvPr id="37" name="Picture 36"/>
          <p:cNvPicPr>
            <a:picLocks noChangeAspect="1"/>
          </p:cNvPicPr>
          <p:nvPr/>
        </p:nvPicPr>
        <p:blipFill>
          <a:blip r:embed="rId3"/>
          <a:stretch>
            <a:fillRect/>
          </a:stretch>
        </p:blipFill>
        <p:spPr>
          <a:xfrm>
            <a:off x="100300" y="3512439"/>
            <a:ext cx="673145" cy="357508"/>
          </a:xfrm>
          <a:prstGeom prst="rect">
            <a:avLst/>
          </a:prstGeom>
        </p:spPr>
      </p:pic>
      <p:pic>
        <p:nvPicPr>
          <p:cNvPr id="38" name="Picture 37"/>
          <p:cNvPicPr>
            <a:picLocks noChangeAspect="1"/>
          </p:cNvPicPr>
          <p:nvPr/>
        </p:nvPicPr>
        <p:blipFill>
          <a:blip r:embed="rId3"/>
          <a:stretch>
            <a:fillRect/>
          </a:stretch>
        </p:blipFill>
        <p:spPr>
          <a:xfrm>
            <a:off x="109536" y="4022050"/>
            <a:ext cx="673145" cy="357508"/>
          </a:xfrm>
          <a:prstGeom prst="rect">
            <a:avLst/>
          </a:prstGeom>
        </p:spPr>
      </p:pic>
    </p:spTree>
    <p:extLst>
      <p:ext uri="{BB962C8B-B14F-4D97-AF65-F5344CB8AC3E}">
        <p14:creationId xmlns:p14="http://schemas.microsoft.com/office/powerpoint/2010/main" val="251193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left)">
                                      <p:cBhvr>
                                        <p:cTn id="22"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0" y="-19258"/>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dirty="0" smtClean="0">
                <a:solidFill>
                  <a:srgbClr val="980000"/>
                </a:solidFill>
              </a:rPr>
              <a:t>Interesting Facts about Bikes</a:t>
            </a:r>
            <a:endParaRPr sz="2800" dirty="0">
              <a:solidFill>
                <a:srgbClr val="980000"/>
              </a:solidFill>
            </a:endParaRPr>
          </a:p>
        </p:txBody>
      </p:sp>
      <p:sp>
        <p:nvSpPr>
          <p:cNvPr id="5" name="Text Placeholder 4"/>
          <p:cNvSpPr>
            <a:spLocks noGrp="1"/>
          </p:cNvSpPr>
          <p:nvPr>
            <p:ph type="body" idx="1"/>
          </p:nvPr>
        </p:nvSpPr>
        <p:spPr>
          <a:xfrm>
            <a:off x="311700" y="836023"/>
            <a:ext cx="8520600" cy="4180114"/>
          </a:xfrm>
        </p:spPr>
        <p:txBody>
          <a:bodyPr>
            <a:normAutofit fontScale="62500" lnSpcReduction="20000"/>
          </a:bodyPr>
          <a:lstStyle/>
          <a:p>
            <a:pPr algn="just">
              <a:lnSpc>
                <a:spcPct val="200000"/>
              </a:lnSpc>
            </a:pPr>
            <a:r>
              <a:rPr lang="en-US" sz="1900" dirty="0" smtClean="0">
                <a:solidFill>
                  <a:schemeClr val="accent4">
                    <a:lumMod val="50000"/>
                  </a:schemeClr>
                </a:solidFill>
              </a:rPr>
              <a:t>Honda</a:t>
            </a:r>
            <a:r>
              <a:rPr lang="en-US" sz="1900" dirty="0">
                <a:solidFill>
                  <a:schemeClr val="accent4">
                    <a:lumMod val="50000"/>
                  </a:schemeClr>
                </a:solidFill>
              </a:rPr>
              <a:t>: Honda is known for producing reliable, efficient bikes that are great for everyday use. They offer a range of models, from sport bikes to cruisers, and are a popular choice for beginner </a:t>
            </a:r>
            <a:r>
              <a:rPr lang="en-US" sz="1900" dirty="0" smtClean="0">
                <a:solidFill>
                  <a:schemeClr val="accent4">
                    <a:lumMod val="50000"/>
                  </a:schemeClr>
                </a:solidFill>
              </a:rPr>
              <a:t>riders.</a:t>
            </a:r>
          </a:p>
          <a:p>
            <a:pPr algn="just">
              <a:lnSpc>
                <a:spcPct val="200000"/>
              </a:lnSpc>
            </a:pPr>
            <a:r>
              <a:rPr lang="en-US" sz="1900" dirty="0" smtClean="0">
                <a:solidFill>
                  <a:schemeClr val="accent5">
                    <a:lumMod val="75000"/>
                  </a:schemeClr>
                </a:solidFill>
              </a:rPr>
              <a:t>Suzuki</a:t>
            </a:r>
            <a:r>
              <a:rPr lang="en-US" sz="1900" dirty="0">
                <a:solidFill>
                  <a:schemeClr val="accent5">
                    <a:lumMod val="75000"/>
                  </a:schemeClr>
                </a:solidFill>
              </a:rPr>
              <a:t>: Suzuki is a Japanese company that produces high-performance bikes, often used in racing competitions. They are also known for their sport touring models, which are designed for long-distance rides</a:t>
            </a:r>
            <a:r>
              <a:rPr lang="en-US" sz="1900" dirty="0" smtClean="0">
                <a:solidFill>
                  <a:schemeClr val="accent5">
                    <a:lumMod val="75000"/>
                  </a:schemeClr>
                </a:solidFill>
              </a:rPr>
              <a:t>.</a:t>
            </a:r>
            <a:endParaRPr lang="en-US" sz="1900" dirty="0">
              <a:solidFill>
                <a:schemeClr val="accent5">
                  <a:lumMod val="75000"/>
                </a:schemeClr>
              </a:solidFill>
            </a:endParaRPr>
          </a:p>
          <a:p>
            <a:pPr algn="just">
              <a:lnSpc>
                <a:spcPct val="200000"/>
              </a:lnSpc>
            </a:pPr>
            <a:r>
              <a:rPr lang="en-US" sz="1900" dirty="0">
                <a:solidFill>
                  <a:srgbClr val="00B050"/>
                </a:solidFill>
              </a:rPr>
              <a:t>Indian Motorcycles: Indian is an American company that has been producing bikes since 1901. They are known for their classic styling and high-end features, making them a popular choice for riders who value luxury and quality</a:t>
            </a:r>
            <a:r>
              <a:rPr lang="en-US" sz="1900" dirty="0" smtClean="0">
                <a:solidFill>
                  <a:srgbClr val="00B050"/>
                </a:solidFill>
              </a:rPr>
              <a:t>.</a:t>
            </a:r>
            <a:endParaRPr lang="en-US" sz="1900" dirty="0">
              <a:solidFill>
                <a:srgbClr val="00B050"/>
              </a:solidFill>
            </a:endParaRPr>
          </a:p>
          <a:p>
            <a:pPr algn="just">
              <a:lnSpc>
                <a:spcPct val="200000"/>
              </a:lnSpc>
            </a:pPr>
            <a:r>
              <a:rPr lang="en-US" sz="1900" dirty="0">
                <a:solidFill>
                  <a:srgbClr val="0070C0"/>
                </a:solidFill>
              </a:rPr>
              <a:t>Victory: Victory is an American company that specializes in </a:t>
            </a:r>
            <a:r>
              <a:rPr lang="en-US" sz="1900" dirty="0" smtClean="0">
                <a:solidFill>
                  <a:srgbClr val="0070C0"/>
                </a:solidFill>
              </a:rPr>
              <a:t>cruisers </a:t>
            </a:r>
            <a:r>
              <a:rPr lang="en-US" sz="1900" dirty="0">
                <a:solidFill>
                  <a:srgbClr val="0070C0"/>
                </a:solidFill>
              </a:rPr>
              <a:t>and touring bikes. They are known for their powerful engines and distinctive styling, with many models featuring unique design elements like angular fairings and custom paint jobs</a:t>
            </a:r>
            <a:r>
              <a:rPr lang="en-US" sz="1900" dirty="0" smtClean="0">
                <a:solidFill>
                  <a:srgbClr val="0070C0"/>
                </a:solidFill>
              </a:rPr>
              <a:t>.</a:t>
            </a:r>
            <a:endParaRPr lang="en-US" sz="1900" dirty="0">
              <a:solidFill>
                <a:srgbClr val="0070C0"/>
              </a:solidFill>
            </a:endParaRPr>
          </a:p>
          <a:p>
            <a:pPr algn="just">
              <a:lnSpc>
                <a:spcPct val="200000"/>
              </a:lnSpc>
            </a:pPr>
            <a:r>
              <a:rPr lang="en-US" sz="1900" dirty="0">
                <a:solidFill>
                  <a:srgbClr val="C00000"/>
                </a:solidFill>
              </a:rPr>
              <a:t>Harley Davidson: Harley Davidson is one of the most well-known and iconic motorcycle brands in the world. They are known for their classic American style, powerful engines, and rugged durability, making them a popular choice for riders who value tradition and </a:t>
            </a:r>
            <a:r>
              <a:rPr lang="en-US" sz="1900" dirty="0" smtClean="0">
                <a:solidFill>
                  <a:srgbClr val="C00000"/>
                </a:solidFill>
              </a:rPr>
              <a:t>craftsmanship.</a:t>
            </a:r>
          </a:p>
          <a:p>
            <a:pPr algn="just">
              <a:lnSpc>
                <a:spcPct val="200000"/>
              </a:lnSpc>
            </a:pPr>
            <a:endParaRPr lang="en-US" dirty="0" smtClean="0">
              <a:solidFill>
                <a:schemeClr val="accent1"/>
              </a:solidFill>
            </a:endParaRPr>
          </a:p>
          <a:p>
            <a:pPr marL="114300" indent="0" algn="just">
              <a:lnSpc>
                <a:spcPct val="200000"/>
              </a:lnSpc>
              <a:buNone/>
            </a:pPr>
            <a:endParaRPr lang="en-US" dirty="0" smtClean="0">
              <a:solidFill>
                <a:schemeClr val="accent1"/>
              </a:solidFill>
            </a:endParaRPr>
          </a:p>
          <a:p>
            <a:pPr algn="just">
              <a:lnSpc>
                <a:spcPct val="200000"/>
              </a:lnSpc>
            </a:pPr>
            <a:endParaRPr lang="en-US" dirty="0">
              <a:solidFill>
                <a:schemeClr val="accent1"/>
              </a:solidFill>
            </a:endParaRPr>
          </a:p>
          <a:p>
            <a:pPr algn="just">
              <a:lnSpc>
                <a:spcPct val="200000"/>
              </a:lnSpc>
            </a:pPr>
            <a:endParaRPr lang="en-US" dirty="0">
              <a:solidFill>
                <a:schemeClr val="accent1"/>
              </a:solidFill>
            </a:endParaRPr>
          </a:p>
          <a:p>
            <a:pPr algn="just">
              <a:lnSpc>
                <a:spcPct val="200000"/>
              </a:lnSpc>
            </a:pPr>
            <a:endParaRPr lang="en-US" dirty="0">
              <a:solidFill>
                <a:schemeClr val="accent1"/>
              </a:solidFill>
            </a:endParaRPr>
          </a:p>
        </p:txBody>
      </p:sp>
      <p:pic>
        <p:nvPicPr>
          <p:cNvPr id="33" name="Picture 32"/>
          <p:cNvPicPr>
            <a:picLocks noChangeAspect="1"/>
          </p:cNvPicPr>
          <p:nvPr/>
        </p:nvPicPr>
        <p:blipFill>
          <a:blip r:embed="rId3"/>
          <a:stretch>
            <a:fillRect/>
          </a:stretch>
        </p:blipFill>
        <p:spPr>
          <a:xfrm>
            <a:off x="114300" y="937623"/>
            <a:ext cx="673145" cy="357508"/>
          </a:xfrm>
          <a:prstGeom prst="rect">
            <a:avLst/>
          </a:prstGeom>
        </p:spPr>
      </p:pic>
      <p:pic>
        <p:nvPicPr>
          <p:cNvPr id="10" name="Picture 9"/>
          <p:cNvPicPr>
            <a:picLocks noChangeAspect="1"/>
          </p:cNvPicPr>
          <p:nvPr/>
        </p:nvPicPr>
        <p:blipFill>
          <a:blip r:embed="rId3"/>
          <a:stretch>
            <a:fillRect/>
          </a:stretch>
        </p:blipFill>
        <p:spPr>
          <a:xfrm>
            <a:off x="114300" y="1574843"/>
            <a:ext cx="673145" cy="357508"/>
          </a:xfrm>
          <a:prstGeom prst="rect">
            <a:avLst/>
          </a:prstGeom>
        </p:spPr>
      </p:pic>
      <p:pic>
        <p:nvPicPr>
          <p:cNvPr id="11" name="Picture 10"/>
          <p:cNvPicPr>
            <a:picLocks noChangeAspect="1"/>
          </p:cNvPicPr>
          <p:nvPr/>
        </p:nvPicPr>
        <p:blipFill>
          <a:blip r:embed="rId3"/>
          <a:stretch>
            <a:fillRect/>
          </a:stretch>
        </p:blipFill>
        <p:spPr>
          <a:xfrm>
            <a:off x="114300" y="2212063"/>
            <a:ext cx="673145" cy="357508"/>
          </a:xfrm>
          <a:prstGeom prst="rect">
            <a:avLst/>
          </a:prstGeom>
        </p:spPr>
      </p:pic>
      <p:pic>
        <p:nvPicPr>
          <p:cNvPr id="12" name="Picture 11"/>
          <p:cNvPicPr>
            <a:picLocks noChangeAspect="1"/>
          </p:cNvPicPr>
          <p:nvPr/>
        </p:nvPicPr>
        <p:blipFill>
          <a:blip r:embed="rId3"/>
          <a:stretch>
            <a:fillRect/>
          </a:stretch>
        </p:blipFill>
        <p:spPr>
          <a:xfrm>
            <a:off x="114300" y="2849283"/>
            <a:ext cx="673145" cy="357508"/>
          </a:xfrm>
          <a:prstGeom prst="rect">
            <a:avLst/>
          </a:prstGeom>
        </p:spPr>
      </p:pic>
      <p:pic>
        <p:nvPicPr>
          <p:cNvPr id="13" name="Picture 12"/>
          <p:cNvPicPr>
            <a:picLocks noChangeAspect="1"/>
          </p:cNvPicPr>
          <p:nvPr/>
        </p:nvPicPr>
        <p:blipFill>
          <a:blip r:embed="rId3"/>
          <a:stretch>
            <a:fillRect/>
          </a:stretch>
        </p:blipFill>
        <p:spPr>
          <a:xfrm>
            <a:off x="114300" y="3907310"/>
            <a:ext cx="673145" cy="357508"/>
          </a:xfrm>
          <a:prstGeom prst="rect">
            <a:avLst/>
          </a:prstGeom>
        </p:spPr>
      </p:pic>
    </p:spTree>
    <p:extLst>
      <p:ext uri="{BB962C8B-B14F-4D97-AF65-F5344CB8AC3E}">
        <p14:creationId xmlns:p14="http://schemas.microsoft.com/office/powerpoint/2010/main" val="280460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0" y="-19258"/>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dirty="0" smtClean="0">
                <a:solidFill>
                  <a:srgbClr val="980000"/>
                </a:solidFill>
              </a:rPr>
              <a:t>Interesting Facts about Changing Bike Make</a:t>
            </a:r>
            <a:endParaRPr sz="2800" dirty="0">
              <a:solidFill>
                <a:srgbClr val="980000"/>
              </a:solidFill>
            </a:endParaRPr>
          </a:p>
        </p:txBody>
      </p:sp>
      <p:sp>
        <p:nvSpPr>
          <p:cNvPr id="5" name="Text Placeholder 4"/>
          <p:cNvSpPr>
            <a:spLocks noGrp="1"/>
          </p:cNvSpPr>
          <p:nvPr>
            <p:ph type="body" idx="1"/>
          </p:nvPr>
        </p:nvSpPr>
        <p:spPr>
          <a:xfrm>
            <a:off x="311700" y="836023"/>
            <a:ext cx="8520600" cy="4180114"/>
          </a:xfrm>
        </p:spPr>
        <p:txBody>
          <a:bodyPr>
            <a:normAutofit fontScale="62500" lnSpcReduction="20000"/>
          </a:bodyPr>
          <a:lstStyle/>
          <a:p>
            <a:pPr algn="just">
              <a:lnSpc>
                <a:spcPct val="200000"/>
              </a:lnSpc>
            </a:pPr>
            <a:r>
              <a:rPr lang="en-US" sz="1900" dirty="0">
                <a:solidFill>
                  <a:srgbClr val="C00000"/>
                </a:solidFill>
              </a:rPr>
              <a:t>Desire for new features or technology: One of the most common reasons for switching bike models or brands is the desire for new features or technology. For example, a rider may switch from a Honda to a BMW because they want a bike with advanced electronics or more sophisticated suspension</a:t>
            </a:r>
            <a:r>
              <a:rPr lang="en-US" sz="1900" dirty="0" smtClean="0">
                <a:solidFill>
                  <a:srgbClr val="C00000"/>
                </a:solidFill>
              </a:rPr>
              <a:t>.</a:t>
            </a:r>
            <a:endParaRPr lang="en-US" sz="1900" dirty="0">
              <a:solidFill>
                <a:srgbClr val="C00000"/>
              </a:solidFill>
            </a:endParaRPr>
          </a:p>
          <a:p>
            <a:pPr algn="just">
              <a:lnSpc>
                <a:spcPct val="200000"/>
              </a:lnSpc>
            </a:pPr>
            <a:r>
              <a:rPr lang="en-US" sz="1900" dirty="0">
                <a:solidFill>
                  <a:srgbClr val="7030A0"/>
                </a:solidFill>
              </a:rPr>
              <a:t>Changing needs or interests: People's riding needs and interests can change over time, leading them to switch to a different bike brand or model. For example, a rider who previously owned a sport bike may switch to a cruiser for a more comfortable ride</a:t>
            </a:r>
            <a:r>
              <a:rPr lang="en-US" sz="1900" dirty="0" smtClean="0">
                <a:solidFill>
                  <a:srgbClr val="7030A0"/>
                </a:solidFill>
              </a:rPr>
              <a:t>.</a:t>
            </a:r>
            <a:endParaRPr lang="en-US" sz="1900" dirty="0">
              <a:solidFill>
                <a:srgbClr val="7030A0"/>
              </a:solidFill>
            </a:endParaRPr>
          </a:p>
          <a:p>
            <a:pPr algn="just">
              <a:lnSpc>
                <a:spcPct val="200000"/>
              </a:lnSpc>
            </a:pPr>
            <a:r>
              <a:rPr lang="en-US" sz="1900" dirty="0">
                <a:solidFill>
                  <a:schemeClr val="accent1"/>
                </a:solidFill>
              </a:rPr>
              <a:t>Cost considerations: Cost is also a significant factor in bike buying decisions. A rider may switch to a different brand or model if they find a better deal or if the cost of maintenance and repairs for their current bike becomes too </a:t>
            </a:r>
            <a:r>
              <a:rPr lang="en-US" sz="1900" dirty="0" smtClean="0">
                <a:solidFill>
                  <a:schemeClr val="accent1"/>
                </a:solidFill>
              </a:rPr>
              <a:t>high</a:t>
            </a:r>
            <a:endParaRPr lang="en-US" sz="1900" dirty="0">
              <a:solidFill>
                <a:schemeClr val="accent1"/>
              </a:solidFill>
            </a:endParaRPr>
          </a:p>
          <a:p>
            <a:pPr algn="just">
              <a:lnSpc>
                <a:spcPct val="200000"/>
              </a:lnSpc>
            </a:pPr>
            <a:r>
              <a:rPr lang="en-US" sz="1900" dirty="0">
                <a:solidFill>
                  <a:srgbClr val="FFC000"/>
                </a:solidFill>
              </a:rPr>
              <a:t>Brand loyalty: Some riders are fiercely loyal to a particular bike brand, but may switch to a different model within the same brand if it better suits their needs or offers new features they desire</a:t>
            </a:r>
            <a:r>
              <a:rPr lang="en-US" sz="1900" dirty="0" smtClean="0">
                <a:solidFill>
                  <a:srgbClr val="FFC000"/>
                </a:solidFill>
              </a:rPr>
              <a:t>.</a:t>
            </a:r>
            <a:endParaRPr lang="en-US" sz="1900" dirty="0">
              <a:solidFill>
                <a:srgbClr val="FFC000"/>
              </a:solidFill>
            </a:endParaRPr>
          </a:p>
          <a:p>
            <a:pPr algn="just">
              <a:lnSpc>
                <a:spcPct val="200000"/>
              </a:lnSpc>
            </a:pPr>
            <a:r>
              <a:rPr lang="en-US" sz="1900" dirty="0">
                <a:solidFill>
                  <a:schemeClr val="accent1"/>
                </a:solidFill>
              </a:rPr>
              <a:t>Image and reputation: Bike brands and models can carry a certain image and reputation, and some riders may switch to a different brand or model to align with a particular image or reputation they value</a:t>
            </a:r>
            <a:r>
              <a:rPr lang="en-US" sz="1900" dirty="0">
                <a:solidFill>
                  <a:schemeClr val="accent4">
                    <a:lumMod val="50000"/>
                  </a:schemeClr>
                </a:solidFill>
              </a:rPr>
              <a:t>.</a:t>
            </a:r>
            <a:endParaRPr lang="en-US" dirty="0" smtClean="0">
              <a:solidFill>
                <a:schemeClr val="accent1"/>
              </a:solidFill>
            </a:endParaRPr>
          </a:p>
          <a:p>
            <a:pPr marL="114300" indent="0" algn="just">
              <a:lnSpc>
                <a:spcPct val="200000"/>
              </a:lnSpc>
              <a:buNone/>
            </a:pPr>
            <a:endParaRPr lang="en-US" dirty="0" smtClean="0">
              <a:solidFill>
                <a:schemeClr val="accent1"/>
              </a:solidFill>
            </a:endParaRPr>
          </a:p>
          <a:p>
            <a:pPr algn="just">
              <a:lnSpc>
                <a:spcPct val="200000"/>
              </a:lnSpc>
            </a:pPr>
            <a:endParaRPr lang="en-US" dirty="0">
              <a:solidFill>
                <a:schemeClr val="accent1"/>
              </a:solidFill>
            </a:endParaRPr>
          </a:p>
          <a:p>
            <a:pPr algn="just">
              <a:lnSpc>
                <a:spcPct val="200000"/>
              </a:lnSpc>
            </a:pPr>
            <a:endParaRPr lang="en-US" dirty="0">
              <a:solidFill>
                <a:schemeClr val="accent1"/>
              </a:solidFill>
            </a:endParaRPr>
          </a:p>
          <a:p>
            <a:pPr algn="just">
              <a:lnSpc>
                <a:spcPct val="200000"/>
              </a:lnSpc>
            </a:pPr>
            <a:endParaRPr lang="en-US" dirty="0">
              <a:solidFill>
                <a:schemeClr val="accent1"/>
              </a:solidFill>
            </a:endParaRPr>
          </a:p>
        </p:txBody>
      </p:sp>
      <p:pic>
        <p:nvPicPr>
          <p:cNvPr id="33" name="Picture 32"/>
          <p:cNvPicPr>
            <a:picLocks noChangeAspect="1"/>
          </p:cNvPicPr>
          <p:nvPr/>
        </p:nvPicPr>
        <p:blipFill>
          <a:blip r:embed="rId3"/>
          <a:stretch>
            <a:fillRect/>
          </a:stretch>
        </p:blipFill>
        <p:spPr>
          <a:xfrm>
            <a:off x="114300" y="937623"/>
            <a:ext cx="673145" cy="357508"/>
          </a:xfrm>
          <a:prstGeom prst="rect">
            <a:avLst/>
          </a:prstGeom>
        </p:spPr>
      </p:pic>
      <p:pic>
        <p:nvPicPr>
          <p:cNvPr id="10" name="Picture 9"/>
          <p:cNvPicPr>
            <a:picLocks noChangeAspect="1"/>
          </p:cNvPicPr>
          <p:nvPr/>
        </p:nvPicPr>
        <p:blipFill>
          <a:blip r:embed="rId3"/>
          <a:stretch>
            <a:fillRect/>
          </a:stretch>
        </p:blipFill>
        <p:spPr>
          <a:xfrm>
            <a:off x="114299" y="1917542"/>
            <a:ext cx="673145" cy="357508"/>
          </a:xfrm>
          <a:prstGeom prst="rect">
            <a:avLst/>
          </a:prstGeom>
        </p:spPr>
      </p:pic>
      <p:pic>
        <p:nvPicPr>
          <p:cNvPr id="11" name="Picture 10"/>
          <p:cNvPicPr>
            <a:picLocks noChangeAspect="1"/>
          </p:cNvPicPr>
          <p:nvPr/>
        </p:nvPicPr>
        <p:blipFill>
          <a:blip r:embed="rId3"/>
          <a:stretch>
            <a:fillRect/>
          </a:stretch>
        </p:blipFill>
        <p:spPr>
          <a:xfrm>
            <a:off x="114299" y="2897461"/>
            <a:ext cx="673145" cy="357508"/>
          </a:xfrm>
          <a:prstGeom prst="rect">
            <a:avLst/>
          </a:prstGeom>
        </p:spPr>
      </p:pic>
      <p:pic>
        <p:nvPicPr>
          <p:cNvPr id="12" name="Picture 11"/>
          <p:cNvPicPr>
            <a:picLocks noChangeAspect="1"/>
          </p:cNvPicPr>
          <p:nvPr/>
        </p:nvPicPr>
        <p:blipFill>
          <a:blip r:embed="rId3"/>
          <a:stretch>
            <a:fillRect/>
          </a:stretch>
        </p:blipFill>
        <p:spPr>
          <a:xfrm>
            <a:off x="114299" y="3564700"/>
            <a:ext cx="673145" cy="357508"/>
          </a:xfrm>
          <a:prstGeom prst="rect">
            <a:avLst/>
          </a:prstGeom>
        </p:spPr>
      </p:pic>
      <p:pic>
        <p:nvPicPr>
          <p:cNvPr id="13" name="Picture 12"/>
          <p:cNvPicPr>
            <a:picLocks noChangeAspect="1"/>
          </p:cNvPicPr>
          <p:nvPr/>
        </p:nvPicPr>
        <p:blipFill>
          <a:blip r:embed="rId3"/>
          <a:stretch>
            <a:fillRect/>
          </a:stretch>
        </p:blipFill>
        <p:spPr>
          <a:xfrm>
            <a:off x="114299" y="4186710"/>
            <a:ext cx="673145" cy="357508"/>
          </a:xfrm>
          <a:prstGeom prst="rect">
            <a:avLst/>
          </a:prstGeom>
        </p:spPr>
      </p:pic>
    </p:spTree>
    <p:extLst>
      <p:ext uri="{BB962C8B-B14F-4D97-AF65-F5344CB8AC3E}">
        <p14:creationId xmlns:p14="http://schemas.microsoft.com/office/powerpoint/2010/main" val="166535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0" y="-19258"/>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dirty="0" smtClean="0">
                <a:solidFill>
                  <a:srgbClr val="980000"/>
                </a:solidFill>
              </a:rPr>
              <a:t>Interesting Facts about Changing Model</a:t>
            </a:r>
            <a:endParaRPr sz="2800" dirty="0">
              <a:solidFill>
                <a:srgbClr val="980000"/>
              </a:solidFill>
            </a:endParaRPr>
          </a:p>
        </p:txBody>
      </p:sp>
      <p:sp>
        <p:nvSpPr>
          <p:cNvPr id="5" name="Text Placeholder 4"/>
          <p:cNvSpPr>
            <a:spLocks noGrp="1"/>
          </p:cNvSpPr>
          <p:nvPr>
            <p:ph type="body" idx="1"/>
          </p:nvPr>
        </p:nvSpPr>
        <p:spPr>
          <a:xfrm>
            <a:off x="311700" y="836023"/>
            <a:ext cx="8520600" cy="4180114"/>
          </a:xfrm>
        </p:spPr>
        <p:txBody>
          <a:bodyPr>
            <a:normAutofit fontScale="70000" lnSpcReduction="20000"/>
          </a:bodyPr>
          <a:lstStyle/>
          <a:p>
            <a:pPr algn="just">
              <a:lnSpc>
                <a:spcPct val="200000"/>
              </a:lnSpc>
            </a:pPr>
            <a:r>
              <a:rPr lang="en-US" sz="2000" dirty="0">
                <a:solidFill>
                  <a:srgbClr val="C00000"/>
                </a:solidFill>
              </a:rPr>
              <a:t>Desire for different riding style: A rider may switch from a sport bike to a cruiser or touring model within the same brand to suit their changing riding style or preferences</a:t>
            </a:r>
            <a:r>
              <a:rPr lang="en-US" sz="2000" dirty="0" smtClean="0">
                <a:solidFill>
                  <a:srgbClr val="C00000"/>
                </a:solidFill>
              </a:rPr>
              <a:t>.</a:t>
            </a:r>
            <a:endParaRPr lang="en-US" sz="2000" dirty="0">
              <a:solidFill>
                <a:srgbClr val="C00000"/>
              </a:solidFill>
            </a:endParaRPr>
          </a:p>
          <a:p>
            <a:pPr algn="just">
              <a:lnSpc>
                <a:spcPct val="200000"/>
              </a:lnSpc>
            </a:pPr>
            <a:r>
              <a:rPr lang="en-US" sz="2000" dirty="0">
                <a:solidFill>
                  <a:schemeClr val="accent1"/>
                </a:solidFill>
              </a:rPr>
              <a:t>Upgrades or improvements: Bike manufacturers frequently update their models with new features, improved performance, and updated styling, which may entice riders to switch to a newer model within the same brand</a:t>
            </a:r>
            <a:r>
              <a:rPr lang="en-US" sz="2000" dirty="0" smtClean="0">
                <a:solidFill>
                  <a:schemeClr val="accent1"/>
                </a:solidFill>
              </a:rPr>
              <a:t>.</a:t>
            </a:r>
            <a:endParaRPr lang="en-US" sz="2000" dirty="0">
              <a:solidFill>
                <a:schemeClr val="accent1"/>
              </a:solidFill>
            </a:endParaRPr>
          </a:p>
          <a:p>
            <a:pPr algn="just">
              <a:lnSpc>
                <a:spcPct val="200000"/>
              </a:lnSpc>
            </a:pPr>
            <a:r>
              <a:rPr lang="en-US" sz="2000" dirty="0">
                <a:solidFill>
                  <a:srgbClr val="0070C0"/>
                </a:solidFill>
              </a:rPr>
              <a:t>Age and condition of current bike: As a bike ages or accumulates wear and tear, a rider may choose to switch to a newer model within the same brand for improved reliability, performance, and aesthetics</a:t>
            </a:r>
            <a:r>
              <a:rPr lang="en-US" sz="2000" dirty="0" smtClean="0">
                <a:solidFill>
                  <a:srgbClr val="0070C0"/>
                </a:solidFill>
              </a:rPr>
              <a:t>.</a:t>
            </a:r>
            <a:endParaRPr lang="en-US" sz="2000" dirty="0">
              <a:solidFill>
                <a:srgbClr val="0070C0"/>
              </a:solidFill>
            </a:endParaRPr>
          </a:p>
          <a:p>
            <a:pPr algn="just">
              <a:lnSpc>
                <a:spcPct val="200000"/>
              </a:lnSpc>
            </a:pPr>
            <a:r>
              <a:rPr lang="en-US" sz="2000" dirty="0">
                <a:solidFill>
                  <a:srgbClr val="00B050"/>
                </a:solidFill>
              </a:rPr>
              <a:t>Personalization and customization: Many riders enjoy customizing and personalizing their bikes, and may switch to a different model within the same brand to have more customization options or to better suit their desired aesthetic.</a:t>
            </a:r>
            <a:endParaRPr lang="en-US" sz="2000" dirty="0" smtClean="0">
              <a:solidFill>
                <a:srgbClr val="00B050"/>
              </a:solidFill>
            </a:endParaRPr>
          </a:p>
          <a:p>
            <a:pPr algn="just">
              <a:lnSpc>
                <a:spcPct val="200000"/>
              </a:lnSpc>
            </a:pPr>
            <a:endParaRPr lang="en-US" dirty="0">
              <a:solidFill>
                <a:schemeClr val="accent1"/>
              </a:solidFill>
            </a:endParaRPr>
          </a:p>
          <a:p>
            <a:pPr algn="just">
              <a:lnSpc>
                <a:spcPct val="200000"/>
              </a:lnSpc>
            </a:pPr>
            <a:endParaRPr lang="en-US" dirty="0">
              <a:solidFill>
                <a:schemeClr val="accent1"/>
              </a:solidFill>
            </a:endParaRPr>
          </a:p>
          <a:p>
            <a:pPr algn="just">
              <a:lnSpc>
                <a:spcPct val="200000"/>
              </a:lnSpc>
            </a:pPr>
            <a:endParaRPr lang="en-US" dirty="0">
              <a:solidFill>
                <a:schemeClr val="accent1"/>
              </a:solidFill>
            </a:endParaRPr>
          </a:p>
        </p:txBody>
      </p:sp>
      <p:pic>
        <p:nvPicPr>
          <p:cNvPr id="33" name="Picture 32"/>
          <p:cNvPicPr>
            <a:picLocks noChangeAspect="1"/>
          </p:cNvPicPr>
          <p:nvPr/>
        </p:nvPicPr>
        <p:blipFill>
          <a:blip r:embed="rId3"/>
          <a:stretch>
            <a:fillRect/>
          </a:stretch>
        </p:blipFill>
        <p:spPr>
          <a:xfrm>
            <a:off x="114300" y="937623"/>
            <a:ext cx="673145" cy="357508"/>
          </a:xfrm>
          <a:prstGeom prst="rect">
            <a:avLst/>
          </a:prstGeom>
        </p:spPr>
      </p:pic>
      <p:pic>
        <p:nvPicPr>
          <p:cNvPr id="10" name="Picture 9"/>
          <p:cNvPicPr>
            <a:picLocks noChangeAspect="1"/>
          </p:cNvPicPr>
          <p:nvPr/>
        </p:nvPicPr>
        <p:blipFill>
          <a:blip r:embed="rId3"/>
          <a:stretch>
            <a:fillRect/>
          </a:stretch>
        </p:blipFill>
        <p:spPr>
          <a:xfrm>
            <a:off x="114299" y="1738788"/>
            <a:ext cx="673145" cy="357508"/>
          </a:xfrm>
          <a:prstGeom prst="rect">
            <a:avLst/>
          </a:prstGeom>
        </p:spPr>
      </p:pic>
      <p:pic>
        <p:nvPicPr>
          <p:cNvPr id="11" name="Picture 10"/>
          <p:cNvPicPr>
            <a:picLocks noChangeAspect="1"/>
          </p:cNvPicPr>
          <p:nvPr/>
        </p:nvPicPr>
        <p:blipFill>
          <a:blip r:embed="rId3"/>
          <a:stretch>
            <a:fillRect/>
          </a:stretch>
        </p:blipFill>
        <p:spPr>
          <a:xfrm>
            <a:off x="114298" y="2907829"/>
            <a:ext cx="673145" cy="357508"/>
          </a:xfrm>
          <a:prstGeom prst="rect">
            <a:avLst/>
          </a:prstGeom>
        </p:spPr>
      </p:pic>
      <p:pic>
        <p:nvPicPr>
          <p:cNvPr id="12" name="Picture 11"/>
          <p:cNvPicPr>
            <a:picLocks noChangeAspect="1"/>
          </p:cNvPicPr>
          <p:nvPr/>
        </p:nvPicPr>
        <p:blipFill>
          <a:blip r:embed="rId3"/>
          <a:stretch>
            <a:fillRect/>
          </a:stretch>
        </p:blipFill>
        <p:spPr>
          <a:xfrm>
            <a:off x="114298" y="3604475"/>
            <a:ext cx="673145" cy="357508"/>
          </a:xfrm>
          <a:prstGeom prst="rect">
            <a:avLst/>
          </a:prstGeom>
        </p:spPr>
      </p:pic>
    </p:spTree>
    <p:extLst>
      <p:ext uri="{BB962C8B-B14F-4D97-AF65-F5344CB8AC3E}">
        <p14:creationId xmlns:p14="http://schemas.microsoft.com/office/powerpoint/2010/main" val="404880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dirty="0" smtClean="0">
                <a:solidFill>
                  <a:srgbClr val="980000"/>
                </a:solidFill>
              </a:rPr>
              <a:t>Year Wise Trend Analysis</a:t>
            </a:r>
            <a:endParaRPr sz="2800" dirty="0">
              <a:solidFill>
                <a:srgbClr val="980000"/>
              </a:solidFill>
            </a:endParaRPr>
          </a:p>
        </p:txBody>
      </p:sp>
      <p:graphicFrame>
        <p:nvGraphicFramePr>
          <p:cNvPr id="15" name="Chart 14"/>
          <p:cNvGraphicFramePr/>
          <p:nvPr>
            <p:extLst>
              <p:ext uri="{D42A27DB-BD31-4B8C-83A1-F6EECF244321}">
                <p14:modId xmlns:p14="http://schemas.microsoft.com/office/powerpoint/2010/main" val="3886701116"/>
              </p:ext>
            </p:extLst>
          </p:nvPr>
        </p:nvGraphicFramePr>
        <p:xfrm>
          <a:off x="311702" y="1017448"/>
          <a:ext cx="4429862" cy="35863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p:cNvGraphicFramePr/>
          <p:nvPr>
            <p:extLst>
              <p:ext uri="{D42A27DB-BD31-4B8C-83A1-F6EECF244321}">
                <p14:modId xmlns:p14="http://schemas.microsoft.com/office/powerpoint/2010/main" val="2761074598"/>
              </p:ext>
            </p:extLst>
          </p:nvPr>
        </p:nvGraphicFramePr>
        <p:xfrm>
          <a:off x="4741564" y="1017448"/>
          <a:ext cx="4402436" cy="3586301"/>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 Placeholder 15"/>
          <p:cNvSpPr>
            <a:spLocks noGrp="1"/>
          </p:cNvSpPr>
          <p:nvPr>
            <p:ph type="body" idx="1"/>
          </p:nvPr>
        </p:nvSpPr>
        <p:spPr>
          <a:xfrm>
            <a:off x="311700" y="1467853"/>
            <a:ext cx="8520600" cy="3675646"/>
          </a:xfrm>
        </p:spPr>
        <p:txBody>
          <a:bodyPr>
            <a:normAutofit fontScale="85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solidFill>
                  <a:srgbClr val="00B050"/>
                </a:solidFill>
              </a:rPr>
              <a:t>From 2020 to 2021 the number of users increase</a:t>
            </a:r>
            <a:r>
              <a:rPr lang="en-US" dirty="0" smtClean="0">
                <a:solidFill>
                  <a:srgbClr val="FF0000"/>
                </a:solidFill>
              </a:rPr>
              <a:t>, but decrease from 2021 to 2022 (Inflation!!!)</a:t>
            </a:r>
            <a:endParaRPr lang="en-US" dirty="0">
              <a:solidFill>
                <a:srgbClr val="FF0000"/>
              </a:solidFill>
            </a:endParaRPr>
          </a:p>
        </p:txBody>
      </p:sp>
      <p:cxnSp>
        <p:nvCxnSpPr>
          <p:cNvPr id="3" name="Straight Arrow Connector 2"/>
          <p:cNvCxnSpPr/>
          <p:nvPr/>
        </p:nvCxnSpPr>
        <p:spPr>
          <a:xfrm flipV="1">
            <a:off x="5782491" y="1898469"/>
            <a:ext cx="3049809" cy="16110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052355" y="1558834"/>
            <a:ext cx="622662" cy="33963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807202" y="1558834"/>
            <a:ext cx="622662" cy="3396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01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dirty="0" smtClean="0">
                <a:solidFill>
                  <a:srgbClr val="980000"/>
                </a:solidFill>
              </a:rPr>
              <a:t>Geo Trend Analysis (MAKE wise Users)</a:t>
            </a:r>
            <a:endParaRPr sz="2800" dirty="0">
              <a:solidFill>
                <a:srgbClr val="980000"/>
              </a:solidFill>
            </a:endParaRPr>
          </a:p>
        </p:txBody>
      </p:sp>
      <p:sp>
        <p:nvSpPr>
          <p:cNvPr id="4" name="Google Shape;73;p15"/>
          <p:cNvSpPr txBox="1">
            <a:spLocks noGrp="1"/>
          </p:cNvSpPr>
          <p:nvPr>
            <p:ph type="body" idx="1"/>
          </p:nvPr>
        </p:nvSpPr>
        <p:spPr>
          <a:xfrm>
            <a:off x="434109" y="1017450"/>
            <a:ext cx="8709891" cy="3801110"/>
          </a:xfrm>
          <a:prstGeom prst="rect">
            <a:avLst/>
          </a:prstGeom>
        </p:spPr>
        <p:txBody>
          <a:bodyPr spcFirstLastPara="1" wrap="square" lIns="91425" tIns="91425" rIns="91425" bIns="91425" anchor="t" anchorCtr="0">
            <a:noAutofit/>
          </a:bodyPr>
          <a:lstStyle/>
          <a:p>
            <a:pPr lvl="0" indent="-368300" algn="just">
              <a:lnSpc>
                <a:spcPct val="200000"/>
              </a:lnSpc>
              <a:buClr>
                <a:schemeClr val="accent1"/>
              </a:buClr>
              <a:buSzPts val="2200"/>
            </a:pPr>
            <a:r>
              <a:rPr lang="en-US" sz="1400" dirty="0" smtClean="0">
                <a:solidFill>
                  <a:schemeClr val="accent1"/>
                </a:solidFill>
                <a:latin typeface="+mj-lt"/>
              </a:rPr>
              <a:t>2017 </a:t>
            </a:r>
            <a:r>
              <a:rPr lang="en-US" sz="1400" dirty="0" smtClean="0">
                <a:solidFill>
                  <a:schemeClr val="accent1"/>
                </a:solidFill>
                <a:latin typeface="+mj-lt"/>
                <a:sym typeface="Wingdings" panose="05000000000000000000" pitchFamily="2" charset="2"/>
              </a:rPr>
              <a:t> </a:t>
            </a:r>
          </a:p>
          <a:p>
            <a:pPr lvl="0" indent="-368300" algn="just">
              <a:lnSpc>
                <a:spcPct val="200000"/>
              </a:lnSpc>
              <a:buClr>
                <a:schemeClr val="accent1"/>
              </a:buClr>
              <a:buSzPts val="2200"/>
            </a:pPr>
            <a:r>
              <a:rPr lang="en-US" sz="1400" dirty="0" smtClean="0">
                <a:solidFill>
                  <a:schemeClr val="accent1"/>
                </a:solidFill>
              </a:rPr>
              <a:t>2018 </a:t>
            </a:r>
            <a:r>
              <a:rPr lang="en-US" sz="1400" dirty="0" smtClean="0">
                <a:solidFill>
                  <a:schemeClr val="accent1"/>
                </a:solidFill>
                <a:sym typeface="Wingdings" panose="05000000000000000000" pitchFamily="2" charset="2"/>
              </a:rPr>
              <a:t></a:t>
            </a:r>
            <a:endParaRPr lang="en-US" sz="1400" dirty="0">
              <a:solidFill>
                <a:schemeClr val="accent1"/>
              </a:solidFill>
            </a:endParaRPr>
          </a:p>
          <a:p>
            <a:pPr indent="-368300" algn="just">
              <a:lnSpc>
                <a:spcPct val="170000"/>
              </a:lnSpc>
              <a:buClr>
                <a:schemeClr val="accent1"/>
              </a:buClr>
              <a:buSzPts val="2200"/>
            </a:pPr>
            <a:r>
              <a:rPr lang="en-US" sz="1400" dirty="0" smtClean="0">
                <a:solidFill>
                  <a:schemeClr val="accent1"/>
                </a:solidFill>
              </a:rPr>
              <a:t>2019 </a:t>
            </a:r>
            <a:r>
              <a:rPr lang="en-US" sz="1400" dirty="0" smtClean="0">
                <a:solidFill>
                  <a:schemeClr val="accent1"/>
                </a:solidFill>
                <a:sym typeface="Wingdings" panose="05000000000000000000" pitchFamily="2" charset="2"/>
              </a:rPr>
              <a:t></a:t>
            </a:r>
            <a:endParaRPr lang="en-US" sz="1400" dirty="0">
              <a:solidFill>
                <a:schemeClr val="accent1"/>
              </a:solidFill>
            </a:endParaRPr>
          </a:p>
          <a:p>
            <a:pPr indent="-368300" algn="just">
              <a:lnSpc>
                <a:spcPct val="170000"/>
              </a:lnSpc>
              <a:buClr>
                <a:schemeClr val="accent1"/>
              </a:buClr>
              <a:buSzPts val="2200"/>
            </a:pPr>
            <a:r>
              <a:rPr lang="en-US" sz="1400" dirty="0" smtClean="0">
                <a:solidFill>
                  <a:schemeClr val="accent1"/>
                </a:solidFill>
              </a:rPr>
              <a:t>2020 </a:t>
            </a:r>
            <a:r>
              <a:rPr lang="en-US" sz="1400" dirty="0">
                <a:solidFill>
                  <a:schemeClr val="accent1"/>
                </a:solidFill>
                <a:sym typeface="Wingdings" panose="05000000000000000000" pitchFamily="2" charset="2"/>
              </a:rPr>
              <a:t> </a:t>
            </a:r>
            <a:endParaRPr lang="en-US" sz="1400" dirty="0" smtClean="0">
              <a:solidFill>
                <a:schemeClr val="accent1"/>
              </a:solidFill>
              <a:sym typeface="Wingdings" panose="05000000000000000000" pitchFamily="2" charset="2"/>
            </a:endParaRPr>
          </a:p>
          <a:p>
            <a:pPr indent="-368300" algn="just">
              <a:lnSpc>
                <a:spcPct val="170000"/>
              </a:lnSpc>
              <a:buClr>
                <a:schemeClr val="accent1"/>
              </a:buClr>
              <a:buSzPts val="2200"/>
            </a:pPr>
            <a:r>
              <a:rPr lang="en-US" sz="1400" dirty="0" smtClean="0">
                <a:solidFill>
                  <a:schemeClr val="accent1"/>
                </a:solidFill>
              </a:rPr>
              <a:t>2021 </a:t>
            </a:r>
            <a:r>
              <a:rPr lang="en-US" sz="1400" dirty="0">
                <a:solidFill>
                  <a:schemeClr val="accent1"/>
                </a:solidFill>
                <a:sym typeface="Wingdings" panose="05000000000000000000" pitchFamily="2" charset="2"/>
              </a:rPr>
              <a:t> </a:t>
            </a:r>
            <a:endParaRPr lang="en-US" sz="1400" dirty="0" smtClean="0">
              <a:solidFill>
                <a:schemeClr val="accent1"/>
              </a:solidFill>
              <a:sym typeface="Wingdings" panose="05000000000000000000" pitchFamily="2" charset="2"/>
            </a:endParaRPr>
          </a:p>
          <a:p>
            <a:pPr indent="-368300" algn="just">
              <a:lnSpc>
                <a:spcPct val="170000"/>
              </a:lnSpc>
              <a:buClr>
                <a:schemeClr val="accent1"/>
              </a:buClr>
              <a:buSzPts val="2200"/>
            </a:pPr>
            <a:r>
              <a:rPr lang="en-US" sz="1400" dirty="0" smtClean="0">
                <a:solidFill>
                  <a:schemeClr val="accent1"/>
                </a:solidFill>
              </a:rPr>
              <a:t>2022 </a:t>
            </a:r>
            <a:r>
              <a:rPr lang="en-US" sz="1400" dirty="0">
                <a:solidFill>
                  <a:schemeClr val="accent1"/>
                </a:solidFill>
                <a:sym typeface="Wingdings" panose="05000000000000000000" pitchFamily="2" charset="2"/>
              </a:rPr>
              <a:t> </a:t>
            </a:r>
            <a:endParaRPr lang="en-US" sz="1400" dirty="0" smtClean="0">
              <a:solidFill>
                <a:schemeClr val="accent1"/>
              </a:solidFill>
              <a:sym typeface="Wingdings" panose="05000000000000000000" pitchFamily="2" charset="2"/>
            </a:endParaRPr>
          </a:p>
        </p:txBody>
      </p:sp>
      <p:pic>
        <p:nvPicPr>
          <p:cNvPr id="5" name="Picture 4"/>
          <p:cNvPicPr>
            <a:picLocks noChangeAspect="1"/>
          </p:cNvPicPr>
          <p:nvPr/>
        </p:nvPicPr>
        <p:blipFill>
          <a:blip r:embed="rId3"/>
          <a:stretch>
            <a:fillRect/>
          </a:stretch>
        </p:blipFill>
        <p:spPr>
          <a:xfrm>
            <a:off x="215272" y="1155995"/>
            <a:ext cx="673145" cy="357508"/>
          </a:xfrm>
          <a:prstGeom prst="rect">
            <a:avLst/>
          </a:prstGeom>
        </p:spPr>
      </p:pic>
      <p:pic>
        <p:nvPicPr>
          <p:cNvPr id="3" name="Picture 2"/>
          <p:cNvPicPr>
            <a:picLocks noChangeAspect="1"/>
          </p:cNvPicPr>
          <p:nvPr/>
        </p:nvPicPr>
        <p:blipFill>
          <a:blip r:embed="rId4"/>
          <a:stretch>
            <a:fillRect/>
          </a:stretch>
        </p:blipFill>
        <p:spPr>
          <a:xfrm>
            <a:off x="2943225" y="1155995"/>
            <a:ext cx="6200775" cy="2533650"/>
          </a:xfrm>
          <a:prstGeom prst="rect">
            <a:avLst/>
          </a:prstGeom>
        </p:spPr>
      </p:pic>
      <p:pic>
        <p:nvPicPr>
          <p:cNvPr id="7" name="Picture 6"/>
          <p:cNvPicPr>
            <a:picLocks noChangeAspect="1"/>
          </p:cNvPicPr>
          <p:nvPr/>
        </p:nvPicPr>
        <p:blipFill>
          <a:blip r:embed="rId3"/>
          <a:stretch>
            <a:fillRect/>
          </a:stretch>
        </p:blipFill>
        <p:spPr>
          <a:xfrm>
            <a:off x="215272" y="1596109"/>
            <a:ext cx="673145" cy="357508"/>
          </a:xfrm>
          <a:prstGeom prst="rect">
            <a:avLst/>
          </a:prstGeom>
        </p:spPr>
      </p:pic>
      <p:pic>
        <p:nvPicPr>
          <p:cNvPr id="6" name="Picture 5"/>
          <p:cNvPicPr>
            <a:picLocks noChangeAspect="1"/>
          </p:cNvPicPr>
          <p:nvPr/>
        </p:nvPicPr>
        <p:blipFill>
          <a:blip r:embed="rId5"/>
          <a:stretch>
            <a:fillRect/>
          </a:stretch>
        </p:blipFill>
        <p:spPr>
          <a:xfrm>
            <a:off x="2943225" y="1155995"/>
            <a:ext cx="6200775" cy="2466975"/>
          </a:xfrm>
          <a:prstGeom prst="rect">
            <a:avLst/>
          </a:prstGeom>
        </p:spPr>
      </p:pic>
      <p:pic>
        <p:nvPicPr>
          <p:cNvPr id="10" name="Picture 9"/>
          <p:cNvPicPr>
            <a:picLocks noChangeAspect="1"/>
          </p:cNvPicPr>
          <p:nvPr/>
        </p:nvPicPr>
        <p:blipFill>
          <a:blip r:embed="rId3"/>
          <a:stretch>
            <a:fillRect/>
          </a:stretch>
        </p:blipFill>
        <p:spPr>
          <a:xfrm>
            <a:off x="215272" y="1986069"/>
            <a:ext cx="673145" cy="357508"/>
          </a:xfrm>
          <a:prstGeom prst="rect">
            <a:avLst/>
          </a:prstGeom>
        </p:spPr>
      </p:pic>
      <p:pic>
        <p:nvPicPr>
          <p:cNvPr id="8" name="Picture 7"/>
          <p:cNvPicPr>
            <a:picLocks noChangeAspect="1"/>
          </p:cNvPicPr>
          <p:nvPr/>
        </p:nvPicPr>
        <p:blipFill>
          <a:blip r:embed="rId6"/>
          <a:stretch>
            <a:fillRect/>
          </a:stretch>
        </p:blipFill>
        <p:spPr>
          <a:xfrm>
            <a:off x="2943225" y="1146469"/>
            <a:ext cx="6200775" cy="2486025"/>
          </a:xfrm>
          <a:prstGeom prst="rect">
            <a:avLst/>
          </a:prstGeom>
        </p:spPr>
      </p:pic>
      <p:pic>
        <p:nvPicPr>
          <p:cNvPr id="12" name="Picture 11"/>
          <p:cNvPicPr>
            <a:picLocks noChangeAspect="1"/>
          </p:cNvPicPr>
          <p:nvPr/>
        </p:nvPicPr>
        <p:blipFill>
          <a:blip r:embed="rId3"/>
          <a:stretch>
            <a:fillRect/>
          </a:stretch>
        </p:blipFill>
        <p:spPr>
          <a:xfrm>
            <a:off x="215272" y="2340840"/>
            <a:ext cx="673145" cy="357508"/>
          </a:xfrm>
          <a:prstGeom prst="rect">
            <a:avLst/>
          </a:prstGeom>
        </p:spPr>
      </p:pic>
      <p:pic>
        <p:nvPicPr>
          <p:cNvPr id="11" name="Picture 10"/>
          <p:cNvPicPr>
            <a:picLocks noChangeAspect="1"/>
          </p:cNvPicPr>
          <p:nvPr/>
        </p:nvPicPr>
        <p:blipFill>
          <a:blip r:embed="rId7"/>
          <a:stretch>
            <a:fillRect/>
          </a:stretch>
        </p:blipFill>
        <p:spPr>
          <a:xfrm>
            <a:off x="2943225" y="1155995"/>
            <a:ext cx="6200775" cy="2476500"/>
          </a:xfrm>
          <a:prstGeom prst="rect">
            <a:avLst/>
          </a:prstGeom>
        </p:spPr>
      </p:pic>
      <p:pic>
        <p:nvPicPr>
          <p:cNvPr id="13" name="Picture 12"/>
          <p:cNvPicPr>
            <a:picLocks noChangeAspect="1"/>
          </p:cNvPicPr>
          <p:nvPr/>
        </p:nvPicPr>
        <p:blipFill>
          <a:blip r:embed="rId8"/>
          <a:stretch>
            <a:fillRect/>
          </a:stretch>
        </p:blipFill>
        <p:spPr>
          <a:xfrm>
            <a:off x="2943225" y="1155995"/>
            <a:ext cx="6200775" cy="2514600"/>
          </a:xfrm>
          <a:prstGeom prst="rect">
            <a:avLst/>
          </a:prstGeom>
        </p:spPr>
      </p:pic>
      <p:pic>
        <p:nvPicPr>
          <p:cNvPr id="15" name="Picture 14"/>
          <p:cNvPicPr>
            <a:picLocks noChangeAspect="1"/>
          </p:cNvPicPr>
          <p:nvPr/>
        </p:nvPicPr>
        <p:blipFill>
          <a:blip r:embed="rId3"/>
          <a:stretch>
            <a:fillRect/>
          </a:stretch>
        </p:blipFill>
        <p:spPr>
          <a:xfrm>
            <a:off x="215272" y="2698348"/>
            <a:ext cx="673145" cy="357508"/>
          </a:xfrm>
          <a:prstGeom prst="rect">
            <a:avLst/>
          </a:prstGeom>
        </p:spPr>
      </p:pic>
      <p:pic>
        <p:nvPicPr>
          <p:cNvPr id="16" name="Picture 15"/>
          <p:cNvPicPr>
            <a:picLocks noChangeAspect="1"/>
          </p:cNvPicPr>
          <p:nvPr/>
        </p:nvPicPr>
        <p:blipFill>
          <a:blip r:embed="rId3"/>
          <a:stretch>
            <a:fillRect/>
          </a:stretch>
        </p:blipFill>
        <p:spPr>
          <a:xfrm>
            <a:off x="215272" y="3053119"/>
            <a:ext cx="673145" cy="357508"/>
          </a:xfrm>
          <a:prstGeom prst="rect">
            <a:avLst/>
          </a:prstGeom>
        </p:spPr>
      </p:pic>
      <p:pic>
        <p:nvPicPr>
          <p:cNvPr id="9" name="Picture 8"/>
          <p:cNvPicPr>
            <a:picLocks noChangeAspect="1"/>
          </p:cNvPicPr>
          <p:nvPr/>
        </p:nvPicPr>
        <p:blipFill>
          <a:blip r:embed="rId9"/>
          <a:stretch>
            <a:fillRect/>
          </a:stretch>
        </p:blipFill>
        <p:spPr>
          <a:xfrm>
            <a:off x="2" y="3743941"/>
            <a:ext cx="1762124" cy="1305361"/>
          </a:xfrm>
          <a:prstGeom prst="rect">
            <a:avLst/>
          </a:prstGeom>
        </p:spPr>
      </p:pic>
      <p:pic>
        <p:nvPicPr>
          <p:cNvPr id="14" name="Picture 13"/>
          <p:cNvPicPr>
            <a:picLocks noChangeAspect="1"/>
          </p:cNvPicPr>
          <p:nvPr/>
        </p:nvPicPr>
        <p:blipFill>
          <a:blip r:embed="rId10"/>
          <a:stretch>
            <a:fillRect/>
          </a:stretch>
        </p:blipFill>
        <p:spPr>
          <a:xfrm>
            <a:off x="1757482" y="3723617"/>
            <a:ext cx="1553177" cy="1299717"/>
          </a:xfrm>
          <a:prstGeom prst="rect">
            <a:avLst/>
          </a:prstGeom>
        </p:spPr>
      </p:pic>
      <p:pic>
        <p:nvPicPr>
          <p:cNvPr id="20" name="Picture 19"/>
          <p:cNvPicPr>
            <a:picLocks noChangeAspect="1"/>
          </p:cNvPicPr>
          <p:nvPr/>
        </p:nvPicPr>
        <p:blipFill>
          <a:blip r:embed="rId11"/>
          <a:stretch>
            <a:fillRect/>
          </a:stretch>
        </p:blipFill>
        <p:spPr>
          <a:xfrm>
            <a:off x="3310659" y="3740060"/>
            <a:ext cx="1375161" cy="1301555"/>
          </a:xfrm>
          <a:prstGeom prst="rect">
            <a:avLst/>
          </a:prstGeom>
        </p:spPr>
      </p:pic>
      <p:pic>
        <p:nvPicPr>
          <p:cNvPr id="21" name="Picture 20"/>
          <p:cNvPicPr>
            <a:picLocks noChangeAspect="1"/>
          </p:cNvPicPr>
          <p:nvPr/>
        </p:nvPicPr>
        <p:blipFill>
          <a:blip r:embed="rId12"/>
          <a:stretch>
            <a:fillRect/>
          </a:stretch>
        </p:blipFill>
        <p:spPr>
          <a:xfrm>
            <a:off x="7715010" y="3683967"/>
            <a:ext cx="1428989" cy="1357648"/>
          </a:xfrm>
          <a:prstGeom prst="rect">
            <a:avLst/>
          </a:prstGeom>
        </p:spPr>
      </p:pic>
      <p:pic>
        <p:nvPicPr>
          <p:cNvPr id="22" name="Picture 21"/>
          <p:cNvPicPr>
            <a:picLocks noChangeAspect="1"/>
          </p:cNvPicPr>
          <p:nvPr/>
        </p:nvPicPr>
        <p:blipFill>
          <a:blip r:embed="rId13"/>
          <a:stretch>
            <a:fillRect/>
          </a:stretch>
        </p:blipFill>
        <p:spPr>
          <a:xfrm>
            <a:off x="6166477" y="3704088"/>
            <a:ext cx="1586632" cy="1338296"/>
          </a:xfrm>
          <a:prstGeom prst="rect">
            <a:avLst/>
          </a:prstGeom>
        </p:spPr>
      </p:pic>
      <p:pic>
        <p:nvPicPr>
          <p:cNvPr id="23" name="Picture 22"/>
          <p:cNvPicPr>
            <a:picLocks noChangeAspect="1"/>
          </p:cNvPicPr>
          <p:nvPr/>
        </p:nvPicPr>
        <p:blipFill>
          <a:blip r:embed="rId14"/>
          <a:stretch>
            <a:fillRect/>
          </a:stretch>
        </p:blipFill>
        <p:spPr>
          <a:xfrm>
            <a:off x="4685820" y="3706089"/>
            <a:ext cx="1419452" cy="1335526"/>
          </a:xfrm>
          <a:prstGeom prst="rect">
            <a:avLst/>
          </a:prstGeom>
        </p:spPr>
      </p:pic>
    </p:spTree>
    <p:extLst>
      <p:ext uri="{BB962C8B-B14F-4D97-AF65-F5344CB8AC3E}">
        <p14:creationId xmlns:p14="http://schemas.microsoft.com/office/powerpoint/2010/main" val="106345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up)">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up)">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left)">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wipe(left)">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wipe(left)">
                                      <p:cBhvr>
                                        <p:cTn id="8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solidFill>
                  <a:srgbClr val="980000"/>
                </a:solidFill>
              </a:rPr>
              <a:t>Year Wise New Users – Make Wise</a:t>
            </a:r>
            <a:endParaRPr dirty="0">
              <a:solidFill>
                <a:srgbClr val="980000"/>
              </a:solidFill>
            </a:endParaRPr>
          </a:p>
        </p:txBody>
      </p:sp>
      <p:sp>
        <p:nvSpPr>
          <p:cNvPr id="4" name="Google Shape;73;p15"/>
          <p:cNvSpPr txBox="1">
            <a:spLocks noGrp="1"/>
          </p:cNvSpPr>
          <p:nvPr>
            <p:ph type="body" idx="1"/>
          </p:nvPr>
        </p:nvSpPr>
        <p:spPr>
          <a:xfrm>
            <a:off x="311700" y="1017449"/>
            <a:ext cx="8710380" cy="3972561"/>
          </a:xfrm>
          <a:prstGeom prst="rect">
            <a:avLst/>
          </a:prstGeom>
        </p:spPr>
        <p:txBody>
          <a:bodyPr spcFirstLastPara="1" wrap="square" lIns="91425" tIns="91425" rIns="91425" bIns="91425" anchor="t" anchorCtr="0">
            <a:noAutofit/>
          </a:bodyPr>
          <a:lstStyle/>
          <a:p>
            <a:pPr lvl="0" indent="-368300">
              <a:lnSpc>
                <a:spcPct val="150000"/>
              </a:lnSpc>
              <a:buClr>
                <a:schemeClr val="accent1"/>
              </a:buClr>
              <a:buSzPts val="2200"/>
            </a:pPr>
            <a:r>
              <a:rPr lang="en-US" dirty="0" smtClean="0">
                <a:solidFill>
                  <a:schemeClr val="accent1"/>
                </a:solidFill>
                <a:latin typeface="+mj-lt"/>
              </a:rPr>
              <a:t>Sample code</a:t>
            </a:r>
            <a:endParaRPr lang="en-US" dirty="0">
              <a:solidFill>
                <a:schemeClr val="accent1"/>
              </a:solidFill>
              <a:latin typeface="+mj-lt"/>
            </a:endParaRPr>
          </a:p>
        </p:txBody>
      </p:sp>
      <p:graphicFrame>
        <p:nvGraphicFramePr>
          <p:cNvPr id="6" name="Chart 5"/>
          <p:cNvGraphicFramePr/>
          <p:nvPr>
            <p:extLst>
              <p:ext uri="{D42A27DB-BD31-4B8C-83A1-F6EECF244321}">
                <p14:modId xmlns:p14="http://schemas.microsoft.com/office/powerpoint/2010/main" val="1053811799"/>
              </p:ext>
            </p:extLst>
          </p:nvPr>
        </p:nvGraphicFramePr>
        <p:xfrm>
          <a:off x="311699" y="1638300"/>
          <a:ext cx="8615733" cy="33517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7419852"/>
      </p:ext>
    </p:extLst>
  </p:cSld>
  <p:clrMapOvr>
    <a:masterClrMapping/>
  </p:clrMapOvr>
  <p:timing>
    <p:tnLst>
      <p:par>
        <p:cTn id="1" dur="indefinite" restart="never" nodeType="tmRoot"/>
      </p:par>
    </p:tnLst>
  </p:timing>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493</TotalTime>
  <Words>1186</Words>
  <Application>Microsoft Office PowerPoint</Application>
  <PresentationFormat>On-screen Show (16:9)</PresentationFormat>
  <Paragraphs>101</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Lato</vt:lpstr>
      <vt:lpstr>Wingdings</vt:lpstr>
      <vt:lpstr>Playfair Display</vt:lpstr>
      <vt:lpstr>Arial</vt:lpstr>
      <vt:lpstr>Coral</vt:lpstr>
      <vt:lpstr>Insights about Bike (2017 till to date)</vt:lpstr>
      <vt:lpstr>Agenda</vt:lpstr>
      <vt:lpstr>Objective/ Problem Statement</vt:lpstr>
      <vt:lpstr>Interesting Facts about Bikes</vt:lpstr>
      <vt:lpstr>Interesting Facts about Changing Bike Make</vt:lpstr>
      <vt:lpstr>Interesting Facts about Changing Model</vt:lpstr>
      <vt:lpstr>Year Wise Trend Analysis</vt:lpstr>
      <vt:lpstr>Geo Trend Analysis (MAKE wise Users)</vt:lpstr>
      <vt:lpstr>Year Wise New Users – Make Wise</vt:lpstr>
      <vt:lpstr>States Where New to Sports Joined</vt:lpstr>
      <vt:lpstr>MPP Segment wise – Previous vs Current</vt:lpstr>
      <vt:lpstr>Network Analysis</vt:lpstr>
      <vt:lpstr>Shifting of MPP Segment Year Wise</vt:lpstr>
      <vt:lpstr>Recommendations Based on this Analysis</vt:lpstr>
      <vt:lpstr>Recommendations Based on this Analysis</vt:lpstr>
      <vt:lpstr>Recommendations Based on this Analysis</vt:lpstr>
      <vt:lpstr>Recommendations Based on this Analysis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Author’s data  Analysis</dc:title>
  <cp:lastModifiedBy>Rafi Ullah</cp:lastModifiedBy>
  <cp:revision>246</cp:revision>
  <dcterms:modified xsi:type="dcterms:W3CDTF">2023-03-06T20:22:16Z</dcterms:modified>
</cp:coreProperties>
</file>